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1" r:id="rId1"/>
  </p:sldMasterIdLst>
  <p:notesMasterIdLst>
    <p:notesMasterId r:id="rId22"/>
  </p:notesMasterIdLst>
  <p:sldIdLst>
    <p:sldId id="256" r:id="rId2"/>
    <p:sldId id="277" r:id="rId3"/>
    <p:sldId id="263" r:id="rId4"/>
    <p:sldId id="272" r:id="rId5"/>
    <p:sldId id="260" r:id="rId6"/>
    <p:sldId id="261" r:id="rId7"/>
    <p:sldId id="262" r:id="rId8"/>
    <p:sldId id="269" r:id="rId9"/>
    <p:sldId id="270" r:id="rId10"/>
    <p:sldId id="271" r:id="rId11"/>
    <p:sldId id="264" r:id="rId12"/>
    <p:sldId id="273" r:id="rId13"/>
    <p:sldId id="278" r:id="rId14"/>
    <p:sldId id="274" r:id="rId15"/>
    <p:sldId id="280" r:id="rId16"/>
    <p:sldId id="265" r:id="rId17"/>
    <p:sldId id="275" r:id="rId18"/>
    <p:sldId id="266" r:id="rId19"/>
    <p:sldId id="279" r:id="rId20"/>
    <p:sldId id="276" r:id="rId21"/>
  </p:sldIdLst>
  <p:sldSz cx="12192000" cy="6858000"/>
  <p:notesSz cx="6761163" cy="99425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Windows-Benutzer" initials="Wh" lastIdx="3" clrIdx="0">
    <p:extLst>
      <p:ext uri="{19B8F6BF-5375-455C-9EA6-DF929625EA0E}">
        <p15:presenceInfo xmlns:p15="http://schemas.microsoft.com/office/powerpoint/2012/main" userId="Windows-Benutz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18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1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3052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29050" y="0"/>
            <a:ext cx="293052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0FF3F7-82DC-4E78-B7CC-A6B66AB5B051}" type="datetimeFigureOut">
              <a:rPr lang="de-DE" smtClean="0"/>
              <a:t>30.09.2019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398463" y="1243013"/>
            <a:ext cx="5964237" cy="33559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76275" y="4784725"/>
            <a:ext cx="5408613" cy="39147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444038"/>
            <a:ext cx="293052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29050" y="9444038"/>
            <a:ext cx="293052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6ED2A4C-3EB9-4F40-BC7A-97C7871B15B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292019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ED2A4C-3EB9-4F40-BC7A-97C7871B15B7}" type="slidenum">
              <a:rPr lang="de-DE" smtClean="0"/>
              <a:t>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8367007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ED2A4C-3EB9-4F40-BC7A-97C7871B15B7}" type="slidenum">
              <a:rPr lang="de-DE" smtClean="0"/>
              <a:t>10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6586712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ED2A4C-3EB9-4F40-BC7A-97C7871B15B7}" type="slidenum">
              <a:rPr lang="de-DE" smtClean="0"/>
              <a:t>11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2248210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ED2A4C-3EB9-4F40-BC7A-97C7871B15B7}" type="slidenum">
              <a:rPr lang="de-DE" smtClean="0"/>
              <a:t>12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2181172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ED2A4C-3EB9-4F40-BC7A-97C7871B15B7}" type="slidenum">
              <a:rPr lang="de-DE" smtClean="0"/>
              <a:t>13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2516782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ED2A4C-3EB9-4F40-BC7A-97C7871B15B7}" type="slidenum">
              <a:rPr lang="de-DE" smtClean="0"/>
              <a:t>14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067208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ED2A4C-3EB9-4F40-BC7A-97C7871B15B7}" type="slidenum">
              <a:rPr lang="de-DE" smtClean="0"/>
              <a:t>15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8259995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ED2A4C-3EB9-4F40-BC7A-97C7871B15B7}" type="slidenum">
              <a:rPr lang="de-DE" smtClean="0"/>
              <a:t>16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28111302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ED2A4C-3EB9-4F40-BC7A-97C7871B15B7}" type="slidenum">
              <a:rPr lang="de-DE" smtClean="0"/>
              <a:t>17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47265536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ED2A4C-3EB9-4F40-BC7A-97C7871B15B7}" type="slidenum">
              <a:rPr lang="de-DE" smtClean="0"/>
              <a:t>18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71096807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ED2A4C-3EB9-4F40-BC7A-97C7871B15B7}" type="slidenum">
              <a:rPr lang="de-DE" smtClean="0"/>
              <a:t>19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8190983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ED2A4C-3EB9-4F40-BC7A-97C7871B15B7}" type="slidenum">
              <a:rPr lang="de-DE" smtClean="0"/>
              <a:t>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295091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ED2A4C-3EB9-4F40-BC7A-97C7871B15B7}" type="slidenum">
              <a:rPr lang="de-DE" smtClean="0"/>
              <a:t>20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8678834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ED2A4C-3EB9-4F40-BC7A-97C7871B15B7}" type="slidenum">
              <a:rPr lang="de-DE" smtClean="0"/>
              <a:t>3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3418541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ED2A4C-3EB9-4F40-BC7A-97C7871B15B7}" type="slidenum">
              <a:rPr lang="de-DE" smtClean="0"/>
              <a:t>4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0473439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ED2A4C-3EB9-4F40-BC7A-97C7871B15B7}" type="slidenum">
              <a:rPr lang="de-DE" smtClean="0"/>
              <a:t>5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6279180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ED2A4C-3EB9-4F40-BC7A-97C7871B15B7}" type="slidenum">
              <a:rPr lang="de-DE" smtClean="0"/>
              <a:t>6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6206109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ED2A4C-3EB9-4F40-BC7A-97C7871B15B7}" type="slidenum">
              <a:rPr lang="de-DE" smtClean="0"/>
              <a:t>7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1948304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ED2A4C-3EB9-4F40-BC7A-97C7871B15B7}" type="slidenum">
              <a:rPr lang="de-DE" smtClean="0"/>
              <a:t>8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2342676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ED2A4C-3EB9-4F40-BC7A-97C7871B15B7}" type="slidenum">
              <a:rPr lang="de-DE" smtClean="0"/>
              <a:t>9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034327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A2019-D1E1-4EC6-976C-36D0E7470AFD}" type="datetime1">
              <a:rPr lang="de-DE" smtClean="0"/>
              <a:t>30.09.2019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A7857-A477-4347-8872-FCC8D47FEA1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326399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 und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822A3B-F1E4-488B-9112-3D48087561E1}" type="datetime1">
              <a:rPr lang="de-DE" smtClean="0"/>
              <a:t>30.09.2019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A7857-A477-4347-8872-FCC8D47FEA1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550073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Zitat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027DD9-5847-41ED-A114-0A9B1D3FAB00}" type="datetime1">
              <a:rPr lang="de-DE" smtClean="0"/>
              <a:t>30.09.2019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A7857-A477-4347-8872-FCC8D47FEA1D}" type="slidenum">
              <a:rPr lang="de-DE" smtClean="0"/>
              <a:t>‹Nr.›</a:t>
            </a:fld>
            <a:endParaRPr lang="de-DE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76652715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nskar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510973-9395-45A6-8A09-740FF43B43B5}" type="datetime1">
              <a:rPr lang="de-DE" smtClean="0"/>
              <a:t>30.09.2019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A7857-A477-4347-8872-FCC8D47FEA1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7231072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nskarte für Zi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FFA0D7-3980-4D22-BBBC-D859E0C6F677}" type="datetime1">
              <a:rPr lang="de-DE" smtClean="0"/>
              <a:t>30.09.2019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A7857-A477-4347-8872-FCC8D47FEA1D}" type="slidenum">
              <a:rPr lang="de-DE" smtClean="0"/>
              <a:t>‹Nr.›</a:t>
            </a:fld>
            <a:endParaRPr lang="de-DE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52116469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Wahr oder Fals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13D83D-A78A-4AAA-B3E9-416FA34914E3}" type="datetime1">
              <a:rPr lang="de-DE" smtClean="0"/>
              <a:t>30.09.2019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A7857-A477-4347-8872-FCC8D47FEA1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6377906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3C549B-2900-4D87-8265-56B40D20A141}" type="datetime1">
              <a:rPr lang="de-DE" smtClean="0"/>
              <a:t>30.09.2019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A7857-A477-4347-8872-FCC8D47FEA1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6300745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A9E394-847A-49BF-85F8-57AA0C85D297}" type="datetime1">
              <a:rPr lang="de-DE" smtClean="0"/>
              <a:t>30.09.2019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A7857-A477-4347-8872-FCC8D47FEA1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433213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644639-3F1E-431B-9F65-F3D97810E889}" type="datetime1">
              <a:rPr lang="de-DE" smtClean="0"/>
              <a:t>30.09.2019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A7857-A477-4347-8872-FCC8D47FEA1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513685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A4E24F-2AF4-405B-A667-35A01C764912}" type="datetime1">
              <a:rPr lang="de-DE" smtClean="0"/>
              <a:t>30.09.2019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A7857-A477-4347-8872-FCC8D47FEA1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506521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55B360-2EB1-48F1-817B-C5028BBB00E8}" type="datetime1">
              <a:rPr lang="de-DE" smtClean="0"/>
              <a:t>30.09.2019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A7857-A477-4347-8872-FCC8D47FEA1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890189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D93016-6593-47F0-BC18-61F7FE1BC094}" type="datetime1">
              <a:rPr lang="de-DE" smtClean="0"/>
              <a:t>30.09.2019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A7857-A477-4347-8872-FCC8D47FEA1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079739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8A2945-C37B-435B-AC5C-31346718F9BA}" type="datetime1">
              <a:rPr lang="de-DE" smtClean="0"/>
              <a:t>30.09.2019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A7857-A477-4347-8872-FCC8D47FEA1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735843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A82F5A-BDDA-479E-8A56-22045DFC6D4B}" type="datetime1">
              <a:rPr lang="de-DE" smtClean="0"/>
              <a:t>30.09.2019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A7857-A477-4347-8872-FCC8D47FEA1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193795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6B7F3D-8837-4820-8948-7DD87EF93E1A}" type="datetime1">
              <a:rPr lang="de-DE" smtClean="0"/>
              <a:t>30.09.2019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A7857-A477-4347-8872-FCC8D47FEA1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213873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de-DE" smtClean="0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BB5F24-38D6-45A6-85E7-CD8DD876CC68}" type="datetime1">
              <a:rPr lang="de-DE" smtClean="0"/>
              <a:t>30.09.2019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A7857-A477-4347-8872-FCC8D47FEA1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32639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28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86ED6A-9D4B-46AA-8215-F9B954632DC3}" type="datetime1">
              <a:rPr lang="de-DE" smtClean="0"/>
              <a:t>30.09.2019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fld id="{F18A7857-A477-4347-8872-FCC8D47FEA1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836164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2" r:id="rId1"/>
    <p:sldLayoutId id="2147483713" r:id="rId2"/>
    <p:sldLayoutId id="2147483714" r:id="rId3"/>
    <p:sldLayoutId id="2147483715" r:id="rId4"/>
    <p:sldLayoutId id="2147483716" r:id="rId5"/>
    <p:sldLayoutId id="2147483717" r:id="rId6"/>
    <p:sldLayoutId id="2147483718" r:id="rId7"/>
    <p:sldLayoutId id="2147483719" r:id="rId8"/>
    <p:sldLayoutId id="2147483720" r:id="rId9"/>
    <p:sldLayoutId id="2147483721" r:id="rId10"/>
    <p:sldLayoutId id="2147483722" r:id="rId11"/>
    <p:sldLayoutId id="2147483723" r:id="rId12"/>
    <p:sldLayoutId id="2147483724" r:id="rId13"/>
    <p:sldLayoutId id="2147483725" r:id="rId14"/>
    <p:sldLayoutId id="2147483726" r:id="rId15"/>
    <p:sldLayoutId id="2147483727" r:id="rId16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uni-trier.de/index.php?id=22896" TargetMode="Externa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74464" y="1709189"/>
            <a:ext cx="9226036" cy="1046760"/>
          </a:xfrm>
        </p:spPr>
        <p:txBody>
          <a:bodyPr/>
          <a:lstStyle/>
          <a:p>
            <a:r>
              <a:rPr lang="de-DE" dirty="0" smtClean="0">
                <a:latin typeface="Arial Rounded MT Bold" panose="020F0704030504030204" pitchFamily="34" charset="0"/>
              </a:rPr>
              <a:t>Teilpersonalversammlung</a:t>
            </a:r>
            <a:endParaRPr lang="de-DE" dirty="0">
              <a:latin typeface="Arial Rounded MT Bold" panose="020F0704030504030204" pitchFamily="34" charset="0"/>
            </a:endParaRP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589314" y="2876542"/>
            <a:ext cx="7517295" cy="3335628"/>
          </a:xfrm>
        </p:spPr>
        <p:txBody>
          <a:bodyPr>
            <a:noAutofit/>
          </a:bodyPr>
          <a:lstStyle/>
          <a:p>
            <a:pPr algn="ctr"/>
            <a:r>
              <a:rPr lang="de-DE" sz="4800" dirty="0">
                <a:solidFill>
                  <a:srgbClr val="FF0000"/>
                </a:solidFill>
                <a:latin typeface="Arial Rounded MT Bold" panose="020F0704030504030204" pitchFamily="34" charset="0"/>
                <a:ea typeface="+mj-ea"/>
                <a:cs typeface="+mj-cs"/>
              </a:rPr>
              <a:t>SAN-Uni </a:t>
            </a:r>
            <a:r>
              <a:rPr lang="de-DE" sz="4800" dirty="0" smtClean="0">
                <a:solidFill>
                  <a:srgbClr val="FF0000"/>
                </a:solidFill>
                <a:latin typeface="Arial Rounded MT Bold" panose="020F0704030504030204" pitchFamily="34" charset="0"/>
                <a:ea typeface="+mj-ea"/>
                <a:cs typeface="+mj-cs"/>
              </a:rPr>
              <a:t>Bremen</a:t>
            </a:r>
          </a:p>
          <a:p>
            <a:pPr algn="ctr"/>
            <a:r>
              <a:rPr lang="de-DE" sz="4000" dirty="0" smtClean="0">
                <a:solidFill>
                  <a:srgbClr val="FF0000"/>
                </a:solidFill>
                <a:latin typeface="Arial Rounded MT Bold" panose="020F0704030504030204" pitchFamily="34" charset="0"/>
                <a:ea typeface="+mj-ea"/>
                <a:cs typeface="+mj-cs"/>
              </a:rPr>
              <a:t>Sekretärinnen-Assistenz-Netzwerk</a:t>
            </a:r>
            <a:endParaRPr lang="de-DE" sz="4800" dirty="0">
              <a:solidFill>
                <a:srgbClr val="FF0000"/>
              </a:solidFill>
              <a:latin typeface="Arial Rounded MT Bold" panose="020F0704030504030204" pitchFamily="34" charset="0"/>
              <a:ea typeface="+mj-ea"/>
              <a:cs typeface="+mj-cs"/>
            </a:endParaRPr>
          </a:p>
          <a:p>
            <a:pPr algn="ctr"/>
            <a:r>
              <a:rPr lang="de-DE" sz="4800" dirty="0" smtClean="0">
                <a:solidFill>
                  <a:schemeClr val="accent1">
                    <a:lumMod val="75000"/>
                  </a:schemeClr>
                </a:solidFill>
                <a:latin typeface="Arial Rounded MT Bold" panose="020F0704030504030204" pitchFamily="34" charset="0"/>
                <a:ea typeface="+mj-ea"/>
                <a:cs typeface="+mj-cs"/>
              </a:rPr>
              <a:t>am  11. September 2019</a:t>
            </a:r>
            <a:endParaRPr lang="de-DE" sz="4800" dirty="0">
              <a:solidFill>
                <a:schemeClr val="accent1">
                  <a:lumMod val="75000"/>
                </a:schemeClr>
              </a:solidFill>
              <a:latin typeface="Arial Rounded MT Bold" panose="020F0704030504030204" pitchFamily="34" charset="0"/>
              <a:ea typeface="+mj-ea"/>
              <a:cs typeface="+mj-cs"/>
            </a:endParaRPr>
          </a:p>
        </p:txBody>
      </p:sp>
      <p:cxnSp>
        <p:nvCxnSpPr>
          <p:cNvPr id="7" name="Gewinkelter Verbinder 6"/>
          <p:cNvCxnSpPr/>
          <p:nvPr/>
        </p:nvCxnSpPr>
        <p:spPr>
          <a:xfrm flipV="1">
            <a:off x="674464" y="967827"/>
            <a:ext cx="9813702" cy="246611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6" name="Picture 2" descr="Logo FB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4464" y="350536"/>
            <a:ext cx="2447925" cy="741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450110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445075" y="1492307"/>
            <a:ext cx="9813702" cy="692979"/>
          </a:xfrm>
        </p:spPr>
        <p:txBody>
          <a:bodyPr/>
          <a:lstStyle/>
          <a:p>
            <a:pPr algn="l"/>
            <a:r>
              <a:rPr lang="de-DE" sz="4000" dirty="0" smtClean="0">
                <a:solidFill>
                  <a:srgbClr val="FF0000"/>
                </a:solidFill>
                <a:latin typeface="Arial Rounded MT Bold" panose="020F0704030504030204" pitchFamily="34" charset="0"/>
              </a:rPr>
              <a:t>Vorteile des Netzwerkes</a:t>
            </a:r>
            <a:endParaRPr lang="de-DE" sz="4000" dirty="0">
              <a:solidFill>
                <a:srgbClr val="FF0000"/>
              </a:solidFill>
              <a:latin typeface="Arial Rounded MT Bold" panose="020F0704030504030204" pitchFamily="34" charset="0"/>
            </a:endParaRP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674464" y="2315039"/>
            <a:ext cx="9813702" cy="3335628"/>
          </a:xfrm>
        </p:spPr>
        <p:txBody>
          <a:bodyPr>
            <a:noAutofit/>
          </a:bodyPr>
          <a:lstStyle/>
          <a:p>
            <a:pPr marL="685800" indent="-685800" algn="l">
              <a:buFont typeface="Arial" panose="020B0604020202020204" pitchFamily="34" charset="0"/>
              <a:buChar char="•"/>
            </a:pPr>
            <a:r>
              <a:rPr lang="de-DE" sz="2000" dirty="0" smtClean="0">
                <a:solidFill>
                  <a:srgbClr val="FF0000"/>
                </a:solidFill>
                <a:latin typeface="Bahnschrift" panose="020B0502040204020203" pitchFamily="34" charset="0"/>
                <a:ea typeface="+mj-ea"/>
                <a:cs typeface="+mj-cs"/>
              </a:rPr>
              <a:t>Aufgrund der bundesweiten Vernetzung der </a:t>
            </a:r>
            <a:r>
              <a:rPr lang="de-DE" sz="2000" dirty="0" err="1" smtClean="0">
                <a:solidFill>
                  <a:srgbClr val="FF0000"/>
                </a:solidFill>
                <a:latin typeface="Bahnschrift" panose="020B0502040204020203" pitchFamily="34" charset="0"/>
                <a:ea typeface="+mj-ea"/>
                <a:cs typeface="+mj-cs"/>
              </a:rPr>
              <a:t>bukof</a:t>
            </a:r>
            <a:r>
              <a:rPr lang="de-DE" sz="2000" dirty="0" smtClean="0">
                <a:solidFill>
                  <a:srgbClr val="FF0000"/>
                </a:solidFill>
                <a:latin typeface="Bahnschrift" panose="020B0502040204020203" pitchFamily="34" charset="0"/>
                <a:ea typeface="+mj-ea"/>
                <a:cs typeface="+mj-cs"/>
              </a:rPr>
              <a:t>-SAN-Netzwerke ein guter Austausch möglich  - Aufbau ist in Arbeit – Office Days</a:t>
            </a:r>
          </a:p>
          <a:p>
            <a:pPr marL="685800" indent="-685800" algn="l">
              <a:buFont typeface="Arial" panose="020B0604020202020204" pitchFamily="34" charset="0"/>
              <a:buChar char="•"/>
            </a:pPr>
            <a:r>
              <a:rPr lang="de-DE" sz="2000" dirty="0" smtClean="0">
                <a:solidFill>
                  <a:srgbClr val="FF0000"/>
                </a:solidFill>
                <a:latin typeface="Bahnschrift" panose="020B0502040204020203" pitchFamily="34" charset="0"/>
                <a:ea typeface="+mj-ea"/>
                <a:cs typeface="+mj-cs"/>
              </a:rPr>
              <a:t>Es kann überprüft werden: was läuft gut - das wollen wir behalten,</a:t>
            </a:r>
            <a:br>
              <a:rPr lang="de-DE" sz="2000" dirty="0" smtClean="0">
                <a:solidFill>
                  <a:srgbClr val="FF0000"/>
                </a:solidFill>
                <a:latin typeface="Bahnschrift" panose="020B0502040204020203" pitchFamily="34" charset="0"/>
                <a:ea typeface="+mj-ea"/>
                <a:cs typeface="+mj-cs"/>
              </a:rPr>
            </a:br>
            <a:r>
              <a:rPr lang="de-DE" sz="2000" dirty="0" smtClean="0">
                <a:solidFill>
                  <a:srgbClr val="FF0000"/>
                </a:solidFill>
                <a:latin typeface="Bahnschrift" panose="020B0502040204020203" pitchFamily="34" charset="0"/>
                <a:ea typeface="+mj-ea"/>
                <a:cs typeface="+mj-cs"/>
              </a:rPr>
              <a:t>was läuft ungünstig -  wie können wir  das verbessern?</a:t>
            </a:r>
          </a:p>
          <a:p>
            <a:pPr marL="685800" indent="-685800" algn="l">
              <a:buFont typeface="Arial" panose="020B0604020202020204" pitchFamily="34" charset="0"/>
              <a:buChar char="•"/>
            </a:pPr>
            <a:r>
              <a:rPr lang="de-DE" sz="2000" dirty="0" smtClean="0">
                <a:solidFill>
                  <a:srgbClr val="FF0000"/>
                </a:solidFill>
                <a:latin typeface="Bahnschrift" panose="020B0502040204020203" pitchFamily="34" charset="0"/>
                <a:ea typeface="+mj-ea"/>
                <a:cs typeface="+mj-cs"/>
              </a:rPr>
              <a:t>Konfliktlösungen gemeinsam finden</a:t>
            </a:r>
          </a:p>
          <a:p>
            <a:pPr marL="685800" indent="-685800" algn="l">
              <a:buFont typeface="Arial" panose="020B0604020202020204" pitchFamily="34" charset="0"/>
              <a:buChar char="•"/>
            </a:pPr>
            <a:r>
              <a:rPr lang="de-DE" sz="2000" dirty="0" smtClean="0">
                <a:solidFill>
                  <a:srgbClr val="FF0000"/>
                </a:solidFill>
                <a:latin typeface="Bahnschrift" panose="020B0502040204020203" pitchFamily="34" charset="0"/>
                <a:ea typeface="+mj-ea"/>
                <a:cs typeface="+mj-cs"/>
              </a:rPr>
              <a:t>Kurze Wege für Infos</a:t>
            </a:r>
          </a:p>
          <a:p>
            <a:pPr marL="685800" indent="-685800" algn="l">
              <a:buFont typeface="Arial" panose="020B0604020202020204" pitchFamily="34" charset="0"/>
              <a:buChar char="•"/>
            </a:pPr>
            <a:r>
              <a:rPr lang="de-DE" sz="2000" dirty="0" smtClean="0">
                <a:solidFill>
                  <a:srgbClr val="FF0000"/>
                </a:solidFill>
                <a:latin typeface="Bahnschrift" panose="020B0502040204020203" pitchFamily="34" charset="0"/>
                <a:ea typeface="+mj-ea"/>
                <a:cs typeface="+mj-cs"/>
              </a:rPr>
              <a:t>Lernen aus den Erfahrungen der anderen</a:t>
            </a:r>
          </a:p>
          <a:p>
            <a:pPr marL="685800" indent="-685800" algn="l">
              <a:buFont typeface="Arial" panose="020B0604020202020204" pitchFamily="34" charset="0"/>
              <a:buChar char="•"/>
            </a:pPr>
            <a:r>
              <a:rPr lang="de-DE" sz="2000" dirty="0" smtClean="0">
                <a:solidFill>
                  <a:srgbClr val="FF0000"/>
                </a:solidFill>
                <a:latin typeface="Bahnschrift" panose="020B0502040204020203" pitchFamily="34" charset="0"/>
                <a:ea typeface="+mj-ea"/>
                <a:cs typeface="+mj-cs"/>
              </a:rPr>
              <a:t>Mehr Sichtbarkeit erreichen für die  Anliegen der eigenen Statusgruppe</a:t>
            </a:r>
          </a:p>
          <a:p>
            <a:pPr marL="685800" indent="-685800" algn="l">
              <a:buFont typeface="Arial" panose="020B0604020202020204" pitchFamily="34" charset="0"/>
              <a:buChar char="•"/>
            </a:pPr>
            <a:endParaRPr lang="de-DE" sz="2000" dirty="0" smtClean="0">
              <a:solidFill>
                <a:srgbClr val="FF0000"/>
              </a:solidFill>
              <a:latin typeface="Bahnschrift" panose="020B0502040204020203" pitchFamily="34" charset="0"/>
              <a:ea typeface="+mj-ea"/>
              <a:cs typeface="+mj-cs"/>
            </a:endParaRPr>
          </a:p>
          <a:p>
            <a:pPr marL="685800" indent="-685800" algn="l">
              <a:buFont typeface="Arial" panose="020B0604020202020204" pitchFamily="34" charset="0"/>
              <a:buChar char="•"/>
            </a:pPr>
            <a:endParaRPr lang="de-DE" sz="2000" dirty="0" smtClean="0">
              <a:solidFill>
                <a:srgbClr val="FF0000"/>
              </a:solidFill>
              <a:latin typeface="Bahnschrift" panose="020B0502040204020203" pitchFamily="34" charset="0"/>
              <a:ea typeface="+mj-ea"/>
              <a:cs typeface="+mj-cs"/>
            </a:endParaRPr>
          </a:p>
          <a:p>
            <a:pPr marL="685800" indent="-685800" algn="l">
              <a:buFont typeface="Arial" panose="020B0604020202020204" pitchFamily="34" charset="0"/>
              <a:buChar char="•"/>
            </a:pPr>
            <a:endParaRPr lang="de-DE" sz="2000" dirty="0" smtClean="0">
              <a:solidFill>
                <a:srgbClr val="FF0000"/>
              </a:solidFill>
              <a:latin typeface="Bahnschrift" panose="020B0502040204020203" pitchFamily="34" charset="0"/>
              <a:ea typeface="+mj-ea"/>
              <a:cs typeface="+mj-cs"/>
            </a:endParaRPr>
          </a:p>
          <a:p>
            <a:pPr marL="685800" indent="-685800" algn="l">
              <a:buFont typeface="Arial" panose="020B0604020202020204" pitchFamily="34" charset="0"/>
              <a:buChar char="•"/>
            </a:pPr>
            <a:endParaRPr lang="de-DE" sz="2000" dirty="0" smtClean="0">
              <a:solidFill>
                <a:srgbClr val="FF0000"/>
              </a:solidFill>
              <a:latin typeface="Bahnschrift" panose="020B0502040204020203" pitchFamily="34" charset="0"/>
              <a:ea typeface="+mj-ea"/>
              <a:cs typeface="+mj-cs"/>
            </a:endParaRPr>
          </a:p>
          <a:p>
            <a:pPr marL="685800" indent="-685800" algn="l">
              <a:buFont typeface="Arial" panose="020B0604020202020204" pitchFamily="34" charset="0"/>
              <a:buChar char="•"/>
            </a:pPr>
            <a:endParaRPr lang="de-DE" sz="2000" dirty="0" smtClean="0">
              <a:solidFill>
                <a:srgbClr val="FF0000"/>
              </a:solidFill>
              <a:latin typeface="Bahnschrift" panose="020B0502040204020203" pitchFamily="34" charset="0"/>
              <a:ea typeface="+mj-ea"/>
              <a:cs typeface="+mj-cs"/>
            </a:endParaRPr>
          </a:p>
          <a:p>
            <a:pPr marL="685800" indent="-685800" algn="l">
              <a:buFont typeface="Arial" panose="020B0604020202020204" pitchFamily="34" charset="0"/>
              <a:buChar char="•"/>
            </a:pPr>
            <a:endParaRPr lang="de-DE" sz="2000" dirty="0" smtClean="0">
              <a:solidFill>
                <a:srgbClr val="FF0000"/>
              </a:solidFill>
              <a:latin typeface="Bahnschrift" panose="020B0502040204020203" pitchFamily="34" charset="0"/>
              <a:ea typeface="+mj-ea"/>
              <a:cs typeface="+mj-cs"/>
            </a:endParaRPr>
          </a:p>
          <a:p>
            <a:pPr marL="685800" indent="-685800" algn="l">
              <a:buFont typeface="Arial" panose="020B0604020202020204" pitchFamily="34" charset="0"/>
              <a:buChar char="•"/>
            </a:pPr>
            <a:endParaRPr lang="de-DE" sz="2000" dirty="0" smtClean="0">
              <a:solidFill>
                <a:srgbClr val="FF0000"/>
              </a:solidFill>
              <a:latin typeface="Bahnschrift" panose="020B0502040204020203" pitchFamily="34" charset="0"/>
              <a:ea typeface="+mj-ea"/>
              <a:cs typeface="+mj-cs"/>
            </a:endParaRPr>
          </a:p>
          <a:p>
            <a:pPr marL="685800" indent="-685800" algn="l">
              <a:buFont typeface="Arial" panose="020B0604020202020204" pitchFamily="34" charset="0"/>
              <a:buChar char="•"/>
            </a:pPr>
            <a:endParaRPr lang="de-DE" sz="2000" dirty="0" smtClean="0">
              <a:solidFill>
                <a:srgbClr val="FF0000"/>
              </a:solidFill>
              <a:latin typeface="Bahnschrift" panose="020B0502040204020203" pitchFamily="34" charset="0"/>
              <a:ea typeface="+mj-ea"/>
              <a:cs typeface="+mj-cs"/>
            </a:endParaRPr>
          </a:p>
          <a:p>
            <a:pPr marL="685800" indent="-685800" algn="l">
              <a:buFont typeface="Arial" panose="020B0604020202020204" pitchFamily="34" charset="0"/>
              <a:buChar char="•"/>
            </a:pPr>
            <a:endParaRPr lang="de-DE" sz="2000" dirty="0" smtClean="0">
              <a:solidFill>
                <a:srgbClr val="FF0000"/>
              </a:solidFill>
              <a:latin typeface="Bahnschrift" panose="020B0502040204020203" pitchFamily="34" charset="0"/>
              <a:ea typeface="+mj-ea"/>
              <a:cs typeface="+mj-cs"/>
            </a:endParaRPr>
          </a:p>
          <a:p>
            <a:pPr marL="685800" indent="-685800" algn="l">
              <a:buFont typeface="Arial" panose="020B0604020202020204" pitchFamily="34" charset="0"/>
              <a:buChar char="•"/>
            </a:pPr>
            <a:endParaRPr lang="de-DE" sz="1800" dirty="0" smtClean="0">
              <a:solidFill>
                <a:srgbClr val="FF0000"/>
              </a:solidFill>
              <a:latin typeface="Bahnschrift" panose="020B0502040204020203" pitchFamily="34" charset="0"/>
              <a:ea typeface="+mj-ea"/>
              <a:cs typeface="+mj-cs"/>
            </a:endParaRPr>
          </a:p>
          <a:p>
            <a:pPr marL="685800" indent="-685800" algn="l">
              <a:buFont typeface="Arial" panose="020B0604020202020204" pitchFamily="34" charset="0"/>
              <a:buChar char="•"/>
            </a:pPr>
            <a:endParaRPr lang="de-DE" sz="2000" dirty="0" smtClean="0">
              <a:solidFill>
                <a:srgbClr val="FF0000"/>
              </a:solidFill>
              <a:latin typeface="Bahnschrift" panose="020B0502040204020203" pitchFamily="34" charset="0"/>
              <a:ea typeface="+mj-ea"/>
              <a:cs typeface="+mj-cs"/>
            </a:endParaRPr>
          </a:p>
        </p:txBody>
      </p:sp>
      <p:cxnSp>
        <p:nvCxnSpPr>
          <p:cNvPr id="7" name="Gewinkelter Verbinder 6"/>
          <p:cNvCxnSpPr/>
          <p:nvPr/>
        </p:nvCxnSpPr>
        <p:spPr>
          <a:xfrm flipV="1">
            <a:off x="674464" y="1009091"/>
            <a:ext cx="9813702" cy="246611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6" name="Picture 2" descr="Logo FB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4464" y="350536"/>
            <a:ext cx="2447925" cy="741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A7857-A477-4347-8872-FCC8D47FEA1D}" type="slidenum">
              <a:rPr lang="de-DE" smtClean="0"/>
              <a:t>10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251295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74464" y="1683367"/>
            <a:ext cx="9813702" cy="1046760"/>
          </a:xfrm>
        </p:spPr>
        <p:txBody>
          <a:bodyPr/>
          <a:lstStyle/>
          <a:p>
            <a:pPr algn="l"/>
            <a:r>
              <a:rPr lang="de-DE" dirty="0" smtClean="0">
                <a:solidFill>
                  <a:srgbClr val="FF0000"/>
                </a:solidFill>
                <a:latin typeface="Arial Rounded MT Bold" panose="020F0704030504030204" pitchFamily="34" charset="0"/>
              </a:rPr>
              <a:t>Inhaltsverzeichnis</a:t>
            </a:r>
            <a:endParaRPr lang="de-DE" dirty="0">
              <a:solidFill>
                <a:srgbClr val="FF0000"/>
              </a:solidFill>
              <a:latin typeface="Arial Rounded MT Bold" panose="020F0704030504030204" pitchFamily="34" charset="0"/>
            </a:endParaRP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837126" y="2987899"/>
            <a:ext cx="9813702" cy="3335628"/>
          </a:xfrm>
        </p:spPr>
        <p:txBody>
          <a:bodyPr>
            <a:noAutofit/>
          </a:bodyPr>
          <a:lstStyle/>
          <a:p>
            <a:pPr marL="685800" indent="-685800" algn="l">
              <a:buFont typeface="Arial" panose="020B0604020202020204" pitchFamily="34" charset="0"/>
              <a:buChar char="•"/>
            </a:pPr>
            <a:r>
              <a:rPr lang="de-DE" sz="2000" dirty="0">
                <a:solidFill>
                  <a:srgbClr val="FF0000"/>
                </a:solidFill>
                <a:latin typeface="Bahnschrift" panose="020B0502040204020203" pitchFamily="34" charset="0"/>
              </a:rPr>
              <a:t>Warum das  Sekretärin-Assistenz-Netzwerk (SAN) wieder einführen?</a:t>
            </a:r>
          </a:p>
          <a:p>
            <a:pPr marL="685800" indent="-685800" algn="l">
              <a:buFont typeface="Arial" panose="020B0604020202020204" pitchFamily="34" charset="0"/>
              <a:buChar char="•"/>
            </a:pPr>
            <a:r>
              <a:rPr lang="de-DE" sz="2000" dirty="0">
                <a:solidFill>
                  <a:srgbClr val="FF0000"/>
                </a:solidFill>
                <a:latin typeface="Bahnschrift" panose="020B0502040204020203" pitchFamily="34" charset="0"/>
              </a:rPr>
              <a:t>Was heißt vernetzen?</a:t>
            </a:r>
          </a:p>
          <a:p>
            <a:pPr marL="685800" indent="-685800" algn="l">
              <a:buFont typeface="Arial" panose="020B0604020202020204" pitchFamily="34" charset="0"/>
              <a:buChar char="•"/>
            </a:pPr>
            <a:r>
              <a:rPr lang="de-DE" sz="2000" dirty="0">
                <a:solidFill>
                  <a:srgbClr val="FF0000"/>
                </a:solidFill>
                <a:latin typeface="Bahnschrift" panose="020B0502040204020203" pitchFamily="34" charset="0"/>
              </a:rPr>
              <a:t>Vorteile des Netzwerkes</a:t>
            </a:r>
          </a:p>
          <a:p>
            <a:pPr marL="685800" indent="-685800" algn="l">
              <a:buFont typeface="Arial" panose="020B0604020202020204" pitchFamily="34" charset="0"/>
              <a:buChar char="•"/>
            </a:pPr>
            <a:r>
              <a:rPr lang="de-DE" sz="3000" dirty="0" smtClean="0">
                <a:solidFill>
                  <a:schemeClr val="accent5">
                    <a:lumMod val="50000"/>
                  </a:schemeClr>
                </a:solidFill>
                <a:latin typeface="Bahnschrift" panose="020B0502040204020203" pitchFamily="34" charset="0"/>
              </a:rPr>
              <a:t>Geschichte des </a:t>
            </a:r>
            <a:r>
              <a:rPr lang="de-DE" sz="3000" dirty="0">
                <a:solidFill>
                  <a:schemeClr val="accent5">
                    <a:lumMod val="50000"/>
                  </a:schemeClr>
                </a:solidFill>
                <a:latin typeface="Bahnschrift" panose="020B0502040204020203" pitchFamily="34" charset="0"/>
              </a:rPr>
              <a:t>alten </a:t>
            </a:r>
            <a:r>
              <a:rPr lang="de-DE" sz="3000" dirty="0" smtClean="0">
                <a:solidFill>
                  <a:schemeClr val="accent5">
                    <a:lumMod val="50000"/>
                  </a:schemeClr>
                </a:solidFill>
                <a:latin typeface="Bahnschrift" panose="020B0502040204020203" pitchFamily="34" charset="0"/>
              </a:rPr>
              <a:t>SAN-Netzwerkes</a:t>
            </a:r>
            <a:endParaRPr lang="de-DE" sz="3000" dirty="0">
              <a:solidFill>
                <a:schemeClr val="accent5">
                  <a:lumMod val="50000"/>
                </a:schemeClr>
              </a:solidFill>
              <a:latin typeface="Bahnschrift" panose="020B0502040204020203" pitchFamily="34" charset="0"/>
            </a:endParaRPr>
          </a:p>
          <a:p>
            <a:pPr marL="685800" indent="-685800" algn="l">
              <a:buFont typeface="Arial" panose="020B0604020202020204" pitchFamily="34" charset="0"/>
              <a:buChar char="•"/>
            </a:pPr>
            <a:r>
              <a:rPr lang="de-DE" sz="2000" dirty="0">
                <a:solidFill>
                  <a:srgbClr val="FF0000"/>
                </a:solidFill>
                <a:latin typeface="Bahnschrift" panose="020B0502040204020203" pitchFamily="34" charset="0"/>
              </a:rPr>
              <a:t>Die Wiederauferstehung </a:t>
            </a:r>
          </a:p>
          <a:p>
            <a:pPr marL="685800" indent="-685800" algn="l">
              <a:buFont typeface="Arial" panose="020B0604020202020204" pitchFamily="34" charset="0"/>
              <a:buChar char="•"/>
            </a:pPr>
            <a:r>
              <a:rPr lang="de-DE" sz="2000" dirty="0">
                <a:solidFill>
                  <a:srgbClr val="FF0000"/>
                </a:solidFill>
                <a:latin typeface="Bahnschrift" panose="020B0502040204020203" pitchFamily="34" charset="0"/>
              </a:rPr>
              <a:t>Mitarbeiten im Netzwerk</a:t>
            </a:r>
          </a:p>
          <a:p>
            <a:pPr marL="685800" indent="-685800" algn="l">
              <a:buFont typeface="Arial" panose="020B0604020202020204" pitchFamily="34" charset="0"/>
              <a:buChar char="•"/>
            </a:pPr>
            <a:r>
              <a:rPr lang="de-DE" sz="2000" dirty="0">
                <a:solidFill>
                  <a:srgbClr val="FF0000"/>
                </a:solidFill>
                <a:latin typeface="Bahnschrift" panose="020B0502040204020203" pitchFamily="34" charset="0"/>
              </a:rPr>
              <a:t>Fragestunde</a:t>
            </a:r>
          </a:p>
          <a:p>
            <a:pPr marL="685800" indent="-685800" algn="l">
              <a:buFont typeface="Arial" panose="020B0604020202020204" pitchFamily="34" charset="0"/>
              <a:buChar char="•"/>
            </a:pPr>
            <a:endParaRPr lang="de-DE" sz="2000" dirty="0" smtClean="0">
              <a:solidFill>
                <a:srgbClr val="FF0000"/>
              </a:solidFill>
              <a:latin typeface="Bahnschrift" panose="020B0502040204020203" pitchFamily="34" charset="0"/>
              <a:ea typeface="+mj-ea"/>
              <a:cs typeface="+mj-cs"/>
            </a:endParaRPr>
          </a:p>
          <a:p>
            <a:pPr marL="685800" indent="-685800" algn="l">
              <a:buFont typeface="Arial" panose="020B0604020202020204" pitchFamily="34" charset="0"/>
              <a:buChar char="•"/>
            </a:pPr>
            <a:endParaRPr lang="de-DE" sz="2000" dirty="0" smtClean="0">
              <a:solidFill>
                <a:srgbClr val="FF0000"/>
              </a:solidFill>
              <a:latin typeface="Bahnschrift" panose="020B0502040204020203" pitchFamily="34" charset="0"/>
              <a:ea typeface="+mj-ea"/>
              <a:cs typeface="+mj-cs"/>
            </a:endParaRPr>
          </a:p>
          <a:p>
            <a:pPr marL="685800" indent="-685800" algn="l">
              <a:buFont typeface="Arial" panose="020B0604020202020204" pitchFamily="34" charset="0"/>
              <a:buChar char="•"/>
            </a:pPr>
            <a:endParaRPr lang="de-DE" sz="2000" dirty="0">
              <a:solidFill>
                <a:srgbClr val="FF0000"/>
              </a:solidFill>
              <a:latin typeface="Bahnschrift" panose="020B0502040204020203" pitchFamily="34" charset="0"/>
              <a:ea typeface="+mj-ea"/>
              <a:cs typeface="+mj-cs"/>
            </a:endParaRPr>
          </a:p>
        </p:txBody>
      </p:sp>
      <p:cxnSp>
        <p:nvCxnSpPr>
          <p:cNvPr id="7" name="Gewinkelter Verbinder 6"/>
          <p:cNvCxnSpPr/>
          <p:nvPr/>
        </p:nvCxnSpPr>
        <p:spPr>
          <a:xfrm flipV="1">
            <a:off x="674464" y="967827"/>
            <a:ext cx="9813702" cy="246611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6" name="Picture 2" descr="Logo FB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4464" y="350536"/>
            <a:ext cx="2447925" cy="741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A7857-A477-4347-8872-FCC8D47FEA1D}" type="slidenum">
              <a:rPr lang="de-DE" smtClean="0"/>
              <a:t>11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679210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445075" y="1492307"/>
            <a:ext cx="9813702" cy="1163807"/>
          </a:xfrm>
        </p:spPr>
        <p:txBody>
          <a:bodyPr/>
          <a:lstStyle/>
          <a:p>
            <a:pPr algn="l"/>
            <a:r>
              <a:rPr lang="de-DE" sz="4000" dirty="0">
                <a:solidFill>
                  <a:srgbClr val="FF0000"/>
                </a:solidFill>
                <a:latin typeface="Bahnschrift" panose="020B0502040204020203" pitchFamily="34" charset="0"/>
              </a:rPr>
              <a:t>Geschichte</a:t>
            </a:r>
            <a:r>
              <a:rPr lang="de-DE" sz="4000" dirty="0" smtClean="0">
                <a:solidFill>
                  <a:srgbClr val="FF0000"/>
                </a:solidFill>
                <a:latin typeface="Bahnschrift" panose="020B0502040204020203" pitchFamily="34" charset="0"/>
              </a:rPr>
              <a:t> </a:t>
            </a:r>
            <a:r>
              <a:rPr lang="de-DE" sz="4000" dirty="0">
                <a:solidFill>
                  <a:srgbClr val="FF0000"/>
                </a:solidFill>
                <a:latin typeface="Bahnschrift" panose="020B0502040204020203" pitchFamily="34" charset="0"/>
              </a:rPr>
              <a:t>des </a:t>
            </a:r>
            <a:r>
              <a:rPr lang="de-DE" sz="4000" dirty="0" smtClean="0">
                <a:solidFill>
                  <a:srgbClr val="FF0000"/>
                </a:solidFill>
                <a:latin typeface="Bahnschrift" panose="020B0502040204020203" pitchFamily="34" charset="0"/>
              </a:rPr>
              <a:t>alten </a:t>
            </a:r>
            <a:br>
              <a:rPr lang="de-DE" sz="4000" dirty="0" smtClean="0">
                <a:solidFill>
                  <a:srgbClr val="FF0000"/>
                </a:solidFill>
                <a:latin typeface="Bahnschrift" panose="020B0502040204020203" pitchFamily="34" charset="0"/>
              </a:rPr>
            </a:br>
            <a:r>
              <a:rPr lang="de-DE" sz="4000" dirty="0" smtClean="0">
                <a:solidFill>
                  <a:srgbClr val="FF0000"/>
                </a:solidFill>
                <a:latin typeface="Bahnschrift" panose="020B0502040204020203" pitchFamily="34" charset="0"/>
              </a:rPr>
              <a:t>SAN-Netzwerkes</a:t>
            </a:r>
            <a:endParaRPr lang="de-DE" sz="4000" dirty="0">
              <a:solidFill>
                <a:srgbClr val="FF0000"/>
              </a:solidFill>
              <a:latin typeface="Arial Rounded MT Bold" panose="020F0704030504030204" pitchFamily="34" charset="0"/>
            </a:endParaRP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674464" y="3156856"/>
            <a:ext cx="9813702" cy="1219201"/>
          </a:xfrm>
        </p:spPr>
        <p:txBody>
          <a:bodyPr>
            <a:noAutofit/>
          </a:bodyPr>
          <a:lstStyle/>
          <a:p>
            <a:pPr marL="685800" indent="-685800" algn="l">
              <a:buFont typeface="Arial" panose="020B0604020202020204" pitchFamily="34" charset="0"/>
              <a:buChar char="•"/>
            </a:pPr>
            <a:r>
              <a:rPr lang="de-DE" sz="2000" dirty="0" smtClean="0">
                <a:solidFill>
                  <a:srgbClr val="FF0000"/>
                </a:solidFill>
                <a:latin typeface="Bahnschrift" panose="020B0502040204020203" pitchFamily="34" charset="0"/>
                <a:ea typeface="+mj-ea"/>
                <a:cs typeface="+mj-cs"/>
              </a:rPr>
              <a:t>Bericht von Angelika </a:t>
            </a:r>
            <a:r>
              <a:rPr lang="de-DE" sz="2000" dirty="0" err="1" smtClean="0">
                <a:solidFill>
                  <a:srgbClr val="FF0000"/>
                </a:solidFill>
                <a:latin typeface="Bahnschrift" panose="020B0502040204020203" pitchFamily="34" charset="0"/>
                <a:ea typeface="+mj-ea"/>
                <a:cs typeface="+mj-cs"/>
              </a:rPr>
              <a:t>Rinkel</a:t>
            </a:r>
            <a:r>
              <a:rPr lang="de-DE" sz="2000" dirty="0" smtClean="0">
                <a:solidFill>
                  <a:srgbClr val="FF0000"/>
                </a:solidFill>
                <a:latin typeface="Bahnschrift" panose="020B0502040204020203" pitchFamily="34" charset="0"/>
                <a:ea typeface="+mj-ea"/>
                <a:cs typeface="+mj-cs"/>
              </a:rPr>
              <a:t> – eine der Mitbegründerin </a:t>
            </a:r>
            <a:br>
              <a:rPr lang="de-DE" sz="2000" dirty="0" smtClean="0">
                <a:solidFill>
                  <a:srgbClr val="FF0000"/>
                </a:solidFill>
                <a:latin typeface="Bahnschrift" panose="020B0502040204020203" pitchFamily="34" charset="0"/>
                <a:ea typeface="+mj-ea"/>
                <a:cs typeface="+mj-cs"/>
              </a:rPr>
            </a:br>
            <a:r>
              <a:rPr lang="de-DE" sz="2000" dirty="0" smtClean="0">
                <a:solidFill>
                  <a:srgbClr val="FF0000"/>
                </a:solidFill>
                <a:latin typeface="Bahnschrift" panose="020B0502040204020203" pitchFamily="34" charset="0"/>
                <a:ea typeface="+mj-ea"/>
                <a:cs typeface="+mj-cs"/>
              </a:rPr>
              <a:t>des Netzwerkes 2003 – FB 5 </a:t>
            </a:r>
          </a:p>
          <a:p>
            <a:pPr marL="685800" indent="-685800" algn="l">
              <a:buFont typeface="Arial" panose="020B0604020202020204" pitchFamily="34" charset="0"/>
              <a:buChar char="•"/>
            </a:pPr>
            <a:endParaRPr lang="de-DE" sz="2000" dirty="0" smtClean="0">
              <a:solidFill>
                <a:srgbClr val="FF0000"/>
              </a:solidFill>
              <a:latin typeface="Bahnschrift" panose="020B0502040204020203" pitchFamily="34" charset="0"/>
              <a:ea typeface="+mj-ea"/>
              <a:cs typeface="+mj-cs"/>
            </a:endParaRPr>
          </a:p>
          <a:p>
            <a:pPr marL="685800" indent="-685800" algn="l">
              <a:buFont typeface="Arial" panose="020B0604020202020204" pitchFamily="34" charset="0"/>
              <a:buChar char="•"/>
            </a:pPr>
            <a:endParaRPr lang="de-DE" sz="2000" dirty="0" smtClean="0">
              <a:solidFill>
                <a:srgbClr val="FF0000"/>
              </a:solidFill>
              <a:latin typeface="Bahnschrift" panose="020B0502040204020203" pitchFamily="34" charset="0"/>
              <a:ea typeface="+mj-ea"/>
              <a:cs typeface="+mj-cs"/>
            </a:endParaRPr>
          </a:p>
          <a:p>
            <a:pPr marL="685800" indent="-685800" algn="l">
              <a:buFont typeface="Arial" panose="020B0604020202020204" pitchFamily="34" charset="0"/>
              <a:buChar char="•"/>
            </a:pPr>
            <a:endParaRPr lang="de-DE" sz="2000" dirty="0" smtClean="0">
              <a:solidFill>
                <a:srgbClr val="FF0000"/>
              </a:solidFill>
              <a:latin typeface="Bahnschrift" panose="020B0502040204020203" pitchFamily="34" charset="0"/>
              <a:ea typeface="+mj-ea"/>
              <a:cs typeface="+mj-cs"/>
            </a:endParaRPr>
          </a:p>
          <a:p>
            <a:pPr marL="685800" indent="-685800" algn="l">
              <a:buFont typeface="Arial" panose="020B0604020202020204" pitchFamily="34" charset="0"/>
              <a:buChar char="•"/>
            </a:pPr>
            <a:endParaRPr lang="de-DE" sz="2000" dirty="0" smtClean="0">
              <a:solidFill>
                <a:srgbClr val="FF0000"/>
              </a:solidFill>
              <a:latin typeface="Bahnschrift" panose="020B0502040204020203" pitchFamily="34" charset="0"/>
              <a:ea typeface="+mj-ea"/>
              <a:cs typeface="+mj-cs"/>
            </a:endParaRPr>
          </a:p>
          <a:p>
            <a:pPr marL="685800" indent="-685800" algn="l">
              <a:buFont typeface="Arial" panose="020B0604020202020204" pitchFamily="34" charset="0"/>
              <a:buChar char="•"/>
            </a:pPr>
            <a:endParaRPr lang="de-DE" sz="2000" dirty="0" smtClean="0">
              <a:solidFill>
                <a:srgbClr val="FF0000"/>
              </a:solidFill>
              <a:latin typeface="Bahnschrift" panose="020B0502040204020203" pitchFamily="34" charset="0"/>
              <a:ea typeface="+mj-ea"/>
              <a:cs typeface="+mj-cs"/>
            </a:endParaRPr>
          </a:p>
          <a:p>
            <a:pPr marL="685800" indent="-685800" algn="l">
              <a:buFont typeface="Arial" panose="020B0604020202020204" pitchFamily="34" charset="0"/>
              <a:buChar char="•"/>
            </a:pPr>
            <a:endParaRPr lang="de-DE" sz="2000" dirty="0" smtClean="0">
              <a:solidFill>
                <a:srgbClr val="FF0000"/>
              </a:solidFill>
              <a:latin typeface="Bahnschrift" panose="020B0502040204020203" pitchFamily="34" charset="0"/>
              <a:ea typeface="+mj-ea"/>
              <a:cs typeface="+mj-cs"/>
            </a:endParaRPr>
          </a:p>
          <a:p>
            <a:pPr marL="685800" indent="-685800" algn="l">
              <a:buFont typeface="Arial" panose="020B0604020202020204" pitchFamily="34" charset="0"/>
              <a:buChar char="•"/>
            </a:pPr>
            <a:endParaRPr lang="de-DE" sz="2000" dirty="0" smtClean="0">
              <a:solidFill>
                <a:srgbClr val="FF0000"/>
              </a:solidFill>
              <a:latin typeface="Bahnschrift" panose="020B0502040204020203" pitchFamily="34" charset="0"/>
              <a:ea typeface="+mj-ea"/>
              <a:cs typeface="+mj-cs"/>
            </a:endParaRPr>
          </a:p>
          <a:p>
            <a:pPr marL="685800" indent="-685800" algn="l">
              <a:buFont typeface="Arial" panose="020B0604020202020204" pitchFamily="34" charset="0"/>
              <a:buChar char="•"/>
            </a:pPr>
            <a:endParaRPr lang="de-DE" sz="2000" dirty="0" smtClean="0">
              <a:solidFill>
                <a:srgbClr val="FF0000"/>
              </a:solidFill>
              <a:latin typeface="Bahnschrift" panose="020B0502040204020203" pitchFamily="34" charset="0"/>
              <a:ea typeface="+mj-ea"/>
              <a:cs typeface="+mj-cs"/>
            </a:endParaRPr>
          </a:p>
          <a:p>
            <a:pPr marL="685800" indent="-685800" algn="l">
              <a:buFont typeface="Arial" panose="020B0604020202020204" pitchFamily="34" charset="0"/>
              <a:buChar char="•"/>
            </a:pPr>
            <a:endParaRPr lang="de-DE" sz="1800" dirty="0" smtClean="0">
              <a:solidFill>
                <a:srgbClr val="FF0000"/>
              </a:solidFill>
              <a:latin typeface="Bahnschrift" panose="020B0502040204020203" pitchFamily="34" charset="0"/>
              <a:ea typeface="+mj-ea"/>
              <a:cs typeface="+mj-cs"/>
            </a:endParaRPr>
          </a:p>
          <a:p>
            <a:pPr marL="685800" indent="-685800" algn="l">
              <a:buFont typeface="Arial" panose="020B0604020202020204" pitchFamily="34" charset="0"/>
              <a:buChar char="•"/>
            </a:pPr>
            <a:endParaRPr lang="de-DE" sz="2000" dirty="0" smtClean="0">
              <a:solidFill>
                <a:srgbClr val="FF0000"/>
              </a:solidFill>
              <a:latin typeface="Bahnschrift" panose="020B0502040204020203" pitchFamily="34" charset="0"/>
              <a:ea typeface="+mj-ea"/>
              <a:cs typeface="+mj-cs"/>
            </a:endParaRPr>
          </a:p>
        </p:txBody>
      </p:sp>
      <p:cxnSp>
        <p:nvCxnSpPr>
          <p:cNvPr id="7" name="Gewinkelter Verbinder 6"/>
          <p:cNvCxnSpPr/>
          <p:nvPr/>
        </p:nvCxnSpPr>
        <p:spPr>
          <a:xfrm flipV="1">
            <a:off x="674464" y="1009091"/>
            <a:ext cx="9813702" cy="246611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6" name="Picture 2" descr="Logo FB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4464" y="350536"/>
            <a:ext cx="2447925" cy="741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A7857-A477-4347-8872-FCC8D47FEA1D}" type="slidenum">
              <a:rPr lang="de-DE" smtClean="0"/>
              <a:t>12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026806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74464" y="1683367"/>
            <a:ext cx="9813702" cy="1046760"/>
          </a:xfrm>
        </p:spPr>
        <p:txBody>
          <a:bodyPr/>
          <a:lstStyle/>
          <a:p>
            <a:pPr algn="l"/>
            <a:r>
              <a:rPr lang="de-DE" dirty="0" smtClean="0">
                <a:solidFill>
                  <a:srgbClr val="FF0000"/>
                </a:solidFill>
                <a:latin typeface="Arial Rounded MT Bold" panose="020F0704030504030204" pitchFamily="34" charset="0"/>
              </a:rPr>
              <a:t>Inhaltsverzeichnis</a:t>
            </a:r>
            <a:endParaRPr lang="de-DE" dirty="0">
              <a:solidFill>
                <a:srgbClr val="FF0000"/>
              </a:solidFill>
              <a:latin typeface="Arial Rounded MT Bold" panose="020F0704030504030204" pitchFamily="34" charset="0"/>
            </a:endParaRP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837126" y="2987899"/>
            <a:ext cx="9813702" cy="3335628"/>
          </a:xfrm>
        </p:spPr>
        <p:txBody>
          <a:bodyPr>
            <a:noAutofit/>
          </a:bodyPr>
          <a:lstStyle/>
          <a:p>
            <a:pPr marL="685800" indent="-685800" algn="l">
              <a:buFont typeface="Arial" panose="020B0604020202020204" pitchFamily="34" charset="0"/>
              <a:buChar char="•"/>
            </a:pPr>
            <a:r>
              <a:rPr lang="de-DE" sz="2000" dirty="0">
                <a:solidFill>
                  <a:srgbClr val="FF0000"/>
                </a:solidFill>
                <a:latin typeface="Bahnschrift" panose="020B0502040204020203" pitchFamily="34" charset="0"/>
              </a:rPr>
              <a:t>Warum das  Sekretärin-Assistenz-Netzwerk (SAN) wieder einführen?</a:t>
            </a:r>
          </a:p>
          <a:p>
            <a:pPr marL="685800" indent="-685800" algn="l">
              <a:buFont typeface="Arial" panose="020B0604020202020204" pitchFamily="34" charset="0"/>
              <a:buChar char="•"/>
            </a:pPr>
            <a:r>
              <a:rPr lang="de-DE" sz="2000" dirty="0">
                <a:solidFill>
                  <a:srgbClr val="FF0000"/>
                </a:solidFill>
                <a:latin typeface="Bahnschrift" panose="020B0502040204020203" pitchFamily="34" charset="0"/>
              </a:rPr>
              <a:t>Was heißt vernetzen?</a:t>
            </a:r>
          </a:p>
          <a:p>
            <a:pPr marL="685800" indent="-685800" algn="l">
              <a:buFont typeface="Arial" panose="020B0604020202020204" pitchFamily="34" charset="0"/>
              <a:buChar char="•"/>
            </a:pPr>
            <a:r>
              <a:rPr lang="de-DE" sz="2000" dirty="0">
                <a:solidFill>
                  <a:srgbClr val="FF0000"/>
                </a:solidFill>
                <a:latin typeface="Bahnschrift" panose="020B0502040204020203" pitchFamily="34" charset="0"/>
              </a:rPr>
              <a:t>Vorteile des Netzwerkes</a:t>
            </a:r>
          </a:p>
          <a:p>
            <a:pPr marL="685800" indent="-685800" algn="l">
              <a:buFont typeface="Arial" panose="020B0604020202020204" pitchFamily="34" charset="0"/>
              <a:buChar char="•"/>
            </a:pPr>
            <a:r>
              <a:rPr lang="de-DE" sz="2000" dirty="0" smtClean="0">
                <a:solidFill>
                  <a:srgbClr val="FF0000"/>
                </a:solidFill>
                <a:latin typeface="Bahnschrift" panose="020B0502040204020203" pitchFamily="34" charset="0"/>
              </a:rPr>
              <a:t>Geschichte </a:t>
            </a:r>
            <a:r>
              <a:rPr lang="de-DE" sz="2000" dirty="0">
                <a:solidFill>
                  <a:srgbClr val="FF0000"/>
                </a:solidFill>
                <a:latin typeface="Bahnschrift" panose="020B0502040204020203" pitchFamily="34" charset="0"/>
              </a:rPr>
              <a:t>des alten SAN-Netzwerkes</a:t>
            </a:r>
          </a:p>
          <a:p>
            <a:pPr marL="685800" indent="-685800" algn="l">
              <a:buFont typeface="Arial" panose="020B0604020202020204" pitchFamily="34" charset="0"/>
              <a:buChar char="•"/>
            </a:pPr>
            <a:r>
              <a:rPr lang="de-DE" sz="3600" dirty="0">
                <a:solidFill>
                  <a:schemeClr val="accent5">
                    <a:lumMod val="50000"/>
                  </a:schemeClr>
                </a:solidFill>
                <a:latin typeface="Bahnschrift" panose="020B0502040204020203" pitchFamily="34" charset="0"/>
              </a:rPr>
              <a:t>Die Wiederauferstehung </a:t>
            </a:r>
          </a:p>
          <a:p>
            <a:pPr marL="685800" indent="-685800" algn="l">
              <a:buFont typeface="Arial" panose="020B0604020202020204" pitchFamily="34" charset="0"/>
              <a:buChar char="•"/>
            </a:pPr>
            <a:r>
              <a:rPr lang="de-DE" sz="2000" dirty="0">
                <a:solidFill>
                  <a:srgbClr val="FF0000"/>
                </a:solidFill>
                <a:latin typeface="Bahnschrift" panose="020B0502040204020203" pitchFamily="34" charset="0"/>
              </a:rPr>
              <a:t>Mitarbeiten im Netzwerk</a:t>
            </a:r>
          </a:p>
          <a:p>
            <a:pPr marL="685800" indent="-685800" algn="l">
              <a:buFont typeface="Arial" panose="020B0604020202020204" pitchFamily="34" charset="0"/>
              <a:buChar char="•"/>
            </a:pPr>
            <a:r>
              <a:rPr lang="de-DE" sz="2000" dirty="0">
                <a:solidFill>
                  <a:srgbClr val="FF0000"/>
                </a:solidFill>
                <a:latin typeface="Bahnschrift" panose="020B0502040204020203" pitchFamily="34" charset="0"/>
              </a:rPr>
              <a:t>Fragestunde</a:t>
            </a:r>
          </a:p>
          <a:p>
            <a:pPr marL="685800" indent="-685800" algn="l">
              <a:buFont typeface="Arial" panose="020B0604020202020204" pitchFamily="34" charset="0"/>
              <a:buChar char="•"/>
            </a:pPr>
            <a:endParaRPr lang="de-DE" sz="2000" dirty="0" smtClean="0">
              <a:solidFill>
                <a:srgbClr val="FF0000"/>
              </a:solidFill>
              <a:latin typeface="Bahnschrift" panose="020B0502040204020203" pitchFamily="34" charset="0"/>
              <a:ea typeface="+mj-ea"/>
              <a:cs typeface="+mj-cs"/>
            </a:endParaRPr>
          </a:p>
          <a:p>
            <a:pPr marL="685800" indent="-685800" algn="l">
              <a:buFont typeface="Arial" panose="020B0604020202020204" pitchFamily="34" charset="0"/>
              <a:buChar char="•"/>
            </a:pPr>
            <a:endParaRPr lang="de-DE" sz="2000" dirty="0" smtClean="0">
              <a:solidFill>
                <a:srgbClr val="FF0000"/>
              </a:solidFill>
              <a:latin typeface="Bahnschrift" panose="020B0502040204020203" pitchFamily="34" charset="0"/>
              <a:ea typeface="+mj-ea"/>
              <a:cs typeface="+mj-cs"/>
            </a:endParaRPr>
          </a:p>
          <a:p>
            <a:pPr marL="685800" indent="-685800" algn="l">
              <a:buFont typeface="Arial" panose="020B0604020202020204" pitchFamily="34" charset="0"/>
              <a:buChar char="•"/>
            </a:pPr>
            <a:endParaRPr lang="de-DE" sz="2000" dirty="0">
              <a:solidFill>
                <a:srgbClr val="FF0000"/>
              </a:solidFill>
              <a:latin typeface="Bahnschrift" panose="020B0502040204020203" pitchFamily="34" charset="0"/>
              <a:ea typeface="+mj-ea"/>
              <a:cs typeface="+mj-cs"/>
            </a:endParaRPr>
          </a:p>
        </p:txBody>
      </p:sp>
      <p:cxnSp>
        <p:nvCxnSpPr>
          <p:cNvPr id="7" name="Gewinkelter Verbinder 6"/>
          <p:cNvCxnSpPr/>
          <p:nvPr/>
        </p:nvCxnSpPr>
        <p:spPr>
          <a:xfrm flipV="1">
            <a:off x="674464" y="967827"/>
            <a:ext cx="9813702" cy="246611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6" name="Picture 2" descr="Logo FB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4464" y="350536"/>
            <a:ext cx="2447925" cy="741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A7857-A477-4347-8872-FCC8D47FEA1D}" type="slidenum">
              <a:rPr lang="de-DE" smtClean="0"/>
              <a:t>13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666349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445075" y="1492307"/>
            <a:ext cx="9813702" cy="692979"/>
          </a:xfrm>
        </p:spPr>
        <p:txBody>
          <a:bodyPr/>
          <a:lstStyle/>
          <a:p>
            <a:pPr algn="l"/>
            <a:r>
              <a:rPr lang="de-DE" sz="4000" dirty="0" smtClean="0">
                <a:solidFill>
                  <a:srgbClr val="FF0000"/>
                </a:solidFill>
                <a:latin typeface="Bahnschrift" panose="020B0502040204020203" pitchFamily="34" charset="0"/>
              </a:rPr>
              <a:t> </a:t>
            </a:r>
            <a:r>
              <a:rPr lang="de-DE" sz="4000" dirty="0">
                <a:solidFill>
                  <a:srgbClr val="FF0000"/>
                </a:solidFill>
                <a:latin typeface="Bahnschrift" panose="020B0502040204020203" pitchFamily="34" charset="0"/>
              </a:rPr>
              <a:t/>
            </a:r>
            <a:br>
              <a:rPr lang="de-DE" sz="4000" dirty="0">
                <a:solidFill>
                  <a:srgbClr val="FF0000"/>
                </a:solidFill>
                <a:latin typeface="Bahnschrift" panose="020B0502040204020203" pitchFamily="34" charset="0"/>
              </a:rPr>
            </a:br>
            <a:r>
              <a:rPr lang="de-DE" sz="4000" dirty="0" smtClean="0">
                <a:solidFill>
                  <a:srgbClr val="FF0000"/>
                </a:solidFill>
                <a:latin typeface="Arial Rounded MT Bold" panose="020F0704030504030204" pitchFamily="34" charset="0"/>
              </a:rPr>
              <a:t>	</a:t>
            </a:r>
            <a:r>
              <a:rPr lang="de-DE" sz="4000" dirty="0">
                <a:solidFill>
                  <a:srgbClr val="FF0000"/>
                </a:solidFill>
                <a:latin typeface="Bahnschrift" panose="020B0502040204020203" pitchFamily="34" charset="0"/>
              </a:rPr>
              <a:t>Die </a:t>
            </a:r>
            <a:r>
              <a:rPr lang="de-DE" sz="4000" dirty="0" smtClean="0">
                <a:solidFill>
                  <a:srgbClr val="FF0000"/>
                </a:solidFill>
                <a:latin typeface="Bahnschrift" panose="020B0502040204020203" pitchFamily="34" charset="0"/>
              </a:rPr>
              <a:t>Wiederauferstehung</a:t>
            </a:r>
            <a:endParaRPr lang="de-DE" sz="4000" dirty="0">
              <a:solidFill>
                <a:srgbClr val="FF0000"/>
              </a:solidFill>
              <a:latin typeface="Arial Rounded MT Bold" panose="020F0704030504030204" pitchFamily="34" charset="0"/>
            </a:endParaRP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674464" y="2315039"/>
            <a:ext cx="9813702" cy="3335628"/>
          </a:xfrm>
        </p:spPr>
        <p:txBody>
          <a:bodyPr>
            <a:noAutofit/>
          </a:bodyPr>
          <a:lstStyle/>
          <a:p>
            <a:pPr marL="685800" indent="-685800" algn="l">
              <a:buFont typeface="Arial" panose="020B0604020202020204" pitchFamily="34" charset="0"/>
              <a:buChar char="•"/>
            </a:pPr>
            <a:r>
              <a:rPr lang="de-DE" sz="2000" dirty="0" smtClean="0">
                <a:solidFill>
                  <a:srgbClr val="FF0000"/>
                </a:solidFill>
                <a:latin typeface="Bahnschrift" panose="020B0502040204020203" pitchFamily="34" charset="0"/>
                <a:ea typeface="+mj-ea"/>
                <a:cs typeface="+mj-cs"/>
              </a:rPr>
              <a:t>Einpflegen von Informationen usw.</a:t>
            </a:r>
          </a:p>
          <a:p>
            <a:pPr marL="685800" indent="-685800" algn="l">
              <a:buFont typeface="Arial" panose="020B0604020202020204" pitchFamily="34" charset="0"/>
              <a:buChar char="•"/>
            </a:pPr>
            <a:r>
              <a:rPr lang="de-DE" sz="2000" dirty="0" smtClean="0">
                <a:solidFill>
                  <a:srgbClr val="FF0000"/>
                </a:solidFill>
                <a:latin typeface="Bahnschrift" panose="020B0502040204020203" pitchFamily="34" charset="0"/>
                <a:ea typeface="+mj-ea"/>
                <a:cs typeface="+mj-cs"/>
              </a:rPr>
              <a:t>Pflege </a:t>
            </a:r>
            <a:r>
              <a:rPr lang="de-DE" sz="2000" dirty="0" err="1" smtClean="0">
                <a:solidFill>
                  <a:srgbClr val="FF0000"/>
                </a:solidFill>
                <a:latin typeface="Bahnschrift" panose="020B0502040204020203" pitchFamily="34" charset="0"/>
                <a:ea typeface="+mj-ea"/>
                <a:cs typeface="+mj-cs"/>
              </a:rPr>
              <a:t>Stud.IP</a:t>
            </a:r>
            <a:endParaRPr lang="de-DE" sz="2000" dirty="0" smtClean="0">
              <a:solidFill>
                <a:srgbClr val="FF0000"/>
              </a:solidFill>
              <a:latin typeface="Bahnschrift" panose="020B0502040204020203" pitchFamily="34" charset="0"/>
              <a:ea typeface="+mj-ea"/>
              <a:cs typeface="+mj-cs"/>
            </a:endParaRPr>
          </a:p>
          <a:p>
            <a:pPr marL="685800" indent="-685800" algn="l">
              <a:buFont typeface="Arial" panose="020B0604020202020204" pitchFamily="34" charset="0"/>
              <a:buChar char="•"/>
            </a:pPr>
            <a:r>
              <a:rPr lang="de-DE" sz="2000" dirty="0" smtClean="0">
                <a:solidFill>
                  <a:srgbClr val="FF0000"/>
                </a:solidFill>
                <a:latin typeface="Bahnschrift" panose="020B0502040204020203" pitchFamily="34" charset="0"/>
                <a:ea typeface="+mj-ea"/>
                <a:cs typeface="+mj-cs"/>
              </a:rPr>
              <a:t>Angewiesen auf die Mitarbeit aller Sekretär*innen und Fremdsprachenassistent*innen und Vorzimmerkräften</a:t>
            </a:r>
          </a:p>
          <a:p>
            <a:pPr marL="685800" indent="-685800" algn="l">
              <a:buFont typeface="Arial" panose="020B0604020202020204" pitchFamily="34" charset="0"/>
              <a:buChar char="•"/>
            </a:pPr>
            <a:r>
              <a:rPr lang="de-DE" sz="2000" dirty="0" smtClean="0">
                <a:solidFill>
                  <a:srgbClr val="FF0000"/>
                </a:solidFill>
                <a:latin typeface="Bahnschrift" panose="020B0502040204020203" pitchFamily="34" charset="0"/>
                <a:ea typeface="+mj-ea"/>
                <a:cs typeface="+mj-cs"/>
              </a:rPr>
              <a:t>Regelmäßige Netzwerktreffen aller Netzwerker*innen, um den Prozess vorzustellen</a:t>
            </a:r>
          </a:p>
          <a:p>
            <a:pPr marL="685800" indent="-685800" algn="l">
              <a:buFont typeface="Arial" panose="020B0604020202020204" pitchFamily="34" charset="0"/>
              <a:buChar char="•"/>
            </a:pPr>
            <a:r>
              <a:rPr lang="de-DE" sz="2000" dirty="0" smtClean="0">
                <a:solidFill>
                  <a:srgbClr val="FF0000"/>
                </a:solidFill>
                <a:latin typeface="Bahnschrift" panose="020B0502040204020203" pitchFamily="34" charset="0"/>
                <a:ea typeface="+mj-ea"/>
                <a:cs typeface="+mj-cs"/>
              </a:rPr>
              <a:t>Bei Einführung, mehrere Freiwillige für den Aufbau und die Infrastruktur benötigt</a:t>
            </a:r>
          </a:p>
          <a:p>
            <a:pPr marL="685800" indent="-685800" algn="l">
              <a:buFont typeface="Arial" panose="020B0604020202020204" pitchFamily="34" charset="0"/>
              <a:buChar char="•"/>
            </a:pPr>
            <a:r>
              <a:rPr lang="de-DE" sz="2000" dirty="0" smtClean="0">
                <a:solidFill>
                  <a:srgbClr val="FF0000"/>
                </a:solidFill>
                <a:latin typeface="Bahnschrift" panose="020B0502040204020203" pitchFamily="34" charset="0"/>
                <a:ea typeface="+mj-ea"/>
                <a:cs typeface="+mj-cs"/>
              </a:rPr>
              <a:t>Beispiel – Trier – </a:t>
            </a:r>
            <a:r>
              <a:rPr lang="de-DE" sz="2000" dirty="0" smtClean="0">
                <a:solidFill>
                  <a:srgbClr val="FF0000"/>
                </a:solidFill>
                <a:latin typeface="Bahnschrift" panose="020B0502040204020203" pitchFamily="34" charset="0"/>
                <a:ea typeface="+mj-ea"/>
                <a:cs typeface="+mj-cs"/>
                <a:hlinkClick r:id="rId3"/>
              </a:rPr>
              <a:t>Homepage</a:t>
            </a:r>
            <a:r>
              <a:rPr lang="de-DE" sz="2000" dirty="0" smtClean="0">
                <a:solidFill>
                  <a:srgbClr val="FF0000"/>
                </a:solidFill>
                <a:latin typeface="Bahnschrift" panose="020B0502040204020203" pitchFamily="34" charset="0"/>
                <a:ea typeface="+mj-ea"/>
                <a:cs typeface="+mj-cs"/>
              </a:rPr>
              <a:t> – was kann alles darauf enthalten sein?</a:t>
            </a:r>
          </a:p>
          <a:p>
            <a:pPr marL="685800" indent="-685800" algn="l">
              <a:buFont typeface="Arial" panose="020B0604020202020204" pitchFamily="34" charset="0"/>
              <a:buChar char="•"/>
            </a:pPr>
            <a:r>
              <a:rPr lang="de-DE" sz="2000" dirty="0" smtClean="0">
                <a:solidFill>
                  <a:srgbClr val="FF0000"/>
                </a:solidFill>
                <a:latin typeface="Bahnschrift" panose="020B0502040204020203" pitchFamily="34" charset="0"/>
                <a:ea typeface="+mj-ea"/>
                <a:cs typeface="+mj-cs"/>
              </a:rPr>
              <a:t>Bericht über das bestehende Netzwerk aus dem FB 6 – Frau Antje Kautz</a:t>
            </a:r>
          </a:p>
          <a:p>
            <a:pPr marL="685800" indent="-685800" algn="l">
              <a:buFont typeface="Arial" panose="020B0604020202020204" pitchFamily="34" charset="0"/>
              <a:buChar char="•"/>
            </a:pPr>
            <a:endParaRPr lang="de-DE" sz="2000" dirty="0" smtClean="0">
              <a:solidFill>
                <a:srgbClr val="FF0000"/>
              </a:solidFill>
              <a:latin typeface="Bahnschrift" panose="020B0502040204020203" pitchFamily="34" charset="0"/>
              <a:ea typeface="+mj-ea"/>
              <a:cs typeface="+mj-cs"/>
            </a:endParaRPr>
          </a:p>
          <a:p>
            <a:pPr marL="685800" indent="-685800" algn="l">
              <a:buFont typeface="Arial" panose="020B0604020202020204" pitchFamily="34" charset="0"/>
              <a:buChar char="•"/>
            </a:pPr>
            <a:endParaRPr lang="de-DE" sz="2000" dirty="0" smtClean="0">
              <a:solidFill>
                <a:srgbClr val="FF0000"/>
              </a:solidFill>
              <a:latin typeface="Bahnschrift" panose="020B0502040204020203" pitchFamily="34" charset="0"/>
              <a:ea typeface="+mj-ea"/>
              <a:cs typeface="+mj-cs"/>
            </a:endParaRPr>
          </a:p>
          <a:p>
            <a:pPr marL="685800" indent="-685800" algn="l">
              <a:buFont typeface="Arial" panose="020B0604020202020204" pitchFamily="34" charset="0"/>
              <a:buChar char="•"/>
            </a:pPr>
            <a:endParaRPr lang="de-DE" sz="2000" dirty="0" smtClean="0">
              <a:solidFill>
                <a:srgbClr val="FF0000"/>
              </a:solidFill>
              <a:latin typeface="Bahnschrift" panose="020B0502040204020203" pitchFamily="34" charset="0"/>
              <a:ea typeface="+mj-ea"/>
              <a:cs typeface="+mj-cs"/>
            </a:endParaRPr>
          </a:p>
          <a:p>
            <a:pPr marL="685800" indent="-685800" algn="l">
              <a:buFont typeface="Arial" panose="020B0604020202020204" pitchFamily="34" charset="0"/>
              <a:buChar char="•"/>
            </a:pPr>
            <a:endParaRPr lang="de-DE" sz="2000" dirty="0" smtClean="0">
              <a:solidFill>
                <a:srgbClr val="FF0000"/>
              </a:solidFill>
              <a:latin typeface="Bahnschrift" panose="020B0502040204020203" pitchFamily="34" charset="0"/>
              <a:ea typeface="+mj-ea"/>
              <a:cs typeface="+mj-cs"/>
            </a:endParaRPr>
          </a:p>
          <a:p>
            <a:pPr marL="685800" indent="-685800" algn="l">
              <a:buFont typeface="Arial" panose="020B0604020202020204" pitchFamily="34" charset="0"/>
              <a:buChar char="•"/>
            </a:pPr>
            <a:endParaRPr lang="de-DE" sz="2000" dirty="0" smtClean="0">
              <a:solidFill>
                <a:srgbClr val="FF0000"/>
              </a:solidFill>
              <a:latin typeface="Bahnschrift" panose="020B0502040204020203" pitchFamily="34" charset="0"/>
              <a:ea typeface="+mj-ea"/>
              <a:cs typeface="+mj-cs"/>
            </a:endParaRPr>
          </a:p>
          <a:p>
            <a:pPr marL="685800" indent="-685800" algn="l">
              <a:buFont typeface="Arial" panose="020B0604020202020204" pitchFamily="34" charset="0"/>
              <a:buChar char="•"/>
            </a:pPr>
            <a:endParaRPr lang="de-DE" sz="2000" dirty="0" smtClean="0">
              <a:solidFill>
                <a:srgbClr val="FF0000"/>
              </a:solidFill>
              <a:latin typeface="Bahnschrift" panose="020B0502040204020203" pitchFamily="34" charset="0"/>
              <a:ea typeface="+mj-ea"/>
              <a:cs typeface="+mj-cs"/>
            </a:endParaRPr>
          </a:p>
          <a:p>
            <a:pPr marL="685800" indent="-685800" algn="l">
              <a:buFont typeface="Arial" panose="020B0604020202020204" pitchFamily="34" charset="0"/>
              <a:buChar char="•"/>
            </a:pPr>
            <a:endParaRPr lang="de-DE" sz="2000" dirty="0" smtClean="0">
              <a:solidFill>
                <a:srgbClr val="FF0000"/>
              </a:solidFill>
              <a:latin typeface="Bahnschrift" panose="020B0502040204020203" pitchFamily="34" charset="0"/>
              <a:ea typeface="+mj-ea"/>
              <a:cs typeface="+mj-cs"/>
            </a:endParaRPr>
          </a:p>
          <a:p>
            <a:pPr marL="685800" indent="-685800" algn="l">
              <a:buFont typeface="Arial" panose="020B0604020202020204" pitchFamily="34" charset="0"/>
              <a:buChar char="•"/>
            </a:pPr>
            <a:endParaRPr lang="de-DE" sz="2000" dirty="0" smtClean="0">
              <a:solidFill>
                <a:srgbClr val="FF0000"/>
              </a:solidFill>
              <a:latin typeface="Bahnschrift" panose="020B0502040204020203" pitchFamily="34" charset="0"/>
              <a:ea typeface="+mj-ea"/>
              <a:cs typeface="+mj-cs"/>
            </a:endParaRPr>
          </a:p>
          <a:p>
            <a:pPr marL="685800" indent="-685800" algn="l">
              <a:buFont typeface="Arial" panose="020B0604020202020204" pitchFamily="34" charset="0"/>
              <a:buChar char="•"/>
            </a:pPr>
            <a:endParaRPr lang="de-DE" sz="1800" dirty="0" smtClean="0">
              <a:solidFill>
                <a:srgbClr val="FF0000"/>
              </a:solidFill>
              <a:latin typeface="Bahnschrift" panose="020B0502040204020203" pitchFamily="34" charset="0"/>
              <a:ea typeface="+mj-ea"/>
              <a:cs typeface="+mj-cs"/>
            </a:endParaRPr>
          </a:p>
          <a:p>
            <a:pPr marL="685800" indent="-685800" algn="l">
              <a:buFont typeface="Arial" panose="020B0604020202020204" pitchFamily="34" charset="0"/>
              <a:buChar char="•"/>
            </a:pPr>
            <a:endParaRPr lang="de-DE" sz="2000" dirty="0" smtClean="0">
              <a:solidFill>
                <a:srgbClr val="FF0000"/>
              </a:solidFill>
              <a:latin typeface="Bahnschrift" panose="020B0502040204020203" pitchFamily="34" charset="0"/>
              <a:ea typeface="+mj-ea"/>
              <a:cs typeface="+mj-cs"/>
            </a:endParaRPr>
          </a:p>
        </p:txBody>
      </p:sp>
      <p:cxnSp>
        <p:nvCxnSpPr>
          <p:cNvPr id="7" name="Gewinkelter Verbinder 6"/>
          <p:cNvCxnSpPr/>
          <p:nvPr/>
        </p:nvCxnSpPr>
        <p:spPr>
          <a:xfrm flipV="1">
            <a:off x="674464" y="1009091"/>
            <a:ext cx="9813702" cy="246611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6" name="Picture 2" descr="Logo FB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4464" y="350536"/>
            <a:ext cx="2447925" cy="741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A7857-A477-4347-8872-FCC8D47FEA1D}" type="slidenum">
              <a:rPr lang="de-DE" smtClean="0"/>
              <a:t>14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434841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445075" y="1492307"/>
            <a:ext cx="9813702" cy="692979"/>
          </a:xfrm>
        </p:spPr>
        <p:txBody>
          <a:bodyPr/>
          <a:lstStyle/>
          <a:p>
            <a:pPr algn="l"/>
            <a:r>
              <a:rPr lang="de-DE" sz="4000" dirty="0" smtClean="0">
                <a:solidFill>
                  <a:srgbClr val="FF0000"/>
                </a:solidFill>
                <a:latin typeface="Bahnschrift" panose="020B0502040204020203" pitchFamily="34" charset="0"/>
              </a:rPr>
              <a:t> </a:t>
            </a:r>
            <a:r>
              <a:rPr lang="de-DE" sz="4000" dirty="0">
                <a:solidFill>
                  <a:srgbClr val="FF0000"/>
                </a:solidFill>
                <a:latin typeface="Bahnschrift" panose="020B0502040204020203" pitchFamily="34" charset="0"/>
              </a:rPr>
              <a:t/>
            </a:r>
            <a:br>
              <a:rPr lang="de-DE" sz="4000" dirty="0">
                <a:solidFill>
                  <a:srgbClr val="FF0000"/>
                </a:solidFill>
                <a:latin typeface="Bahnschrift" panose="020B0502040204020203" pitchFamily="34" charset="0"/>
              </a:rPr>
            </a:br>
            <a:r>
              <a:rPr lang="de-DE" sz="4000" dirty="0" smtClean="0">
                <a:solidFill>
                  <a:srgbClr val="FF0000"/>
                </a:solidFill>
                <a:latin typeface="Arial Rounded MT Bold" panose="020F0704030504030204" pitchFamily="34" charset="0"/>
              </a:rPr>
              <a:t>	</a:t>
            </a:r>
            <a:r>
              <a:rPr lang="de-DE" sz="4000" dirty="0">
                <a:solidFill>
                  <a:srgbClr val="FF0000"/>
                </a:solidFill>
                <a:latin typeface="Bahnschrift" panose="020B0502040204020203" pitchFamily="34" charset="0"/>
              </a:rPr>
              <a:t>Die </a:t>
            </a:r>
            <a:r>
              <a:rPr lang="de-DE" sz="4000" dirty="0" smtClean="0">
                <a:solidFill>
                  <a:srgbClr val="FF0000"/>
                </a:solidFill>
                <a:latin typeface="Bahnschrift" panose="020B0502040204020203" pitchFamily="34" charset="0"/>
              </a:rPr>
              <a:t>Wiederauferstehung</a:t>
            </a:r>
            <a:endParaRPr lang="de-DE" sz="4000" dirty="0">
              <a:solidFill>
                <a:srgbClr val="FF0000"/>
              </a:solidFill>
              <a:latin typeface="Arial Rounded MT Bold" panose="020F0704030504030204" pitchFamily="34" charset="0"/>
            </a:endParaRP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674464" y="2315038"/>
            <a:ext cx="9813702" cy="3726323"/>
          </a:xfrm>
        </p:spPr>
        <p:txBody>
          <a:bodyPr>
            <a:noAutofit/>
          </a:bodyPr>
          <a:lstStyle/>
          <a:p>
            <a:pPr marL="685800" indent="-685800" algn="l">
              <a:buFont typeface="Arial" panose="020B0604020202020204" pitchFamily="34" charset="0"/>
              <a:buChar char="•"/>
            </a:pPr>
            <a:r>
              <a:rPr lang="de-DE" sz="2000" u="sng" dirty="0" smtClean="0">
                <a:solidFill>
                  <a:srgbClr val="FF0000"/>
                </a:solidFill>
                <a:latin typeface="Bahnschrift" panose="020B0502040204020203" pitchFamily="34" charset="0"/>
                <a:ea typeface="+mj-ea"/>
                <a:cs typeface="+mj-cs"/>
              </a:rPr>
              <a:t>Nach Rücksprache mit dem Kanzler </a:t>
            </a:r>
          </a:p>
          <a:p>
            <a:pPr marL="1143000" lvl="1" indent="-685800" algn="l">
              <a:buFont typeface="Arial" panose="020B0604020202020204" pitchFamily="34" charset="0"/>
              <a:buChar char="•"/>
            </a:pPr>
            <a:endParaRPr lang="de-DE" sz="1800" dirty="0" smtClean="0">
              <a:solidFill>
                <a:srgbClr val="FF0000"/>
              </a:solidFill>
              <a:latin typeface="Bahnschrift" panose="020B0502040204020203" pitchFamily="34" charset="0"/>
              <a:ea typeface="+mj-ea"/>
              <a:cs typeface="+mj-cs"/>
            </a:endParaRPr>
          </a:p>
          <a:p>
            <a:pPr marL="1143000" lvl="1" indent="-685800" algn="l">
              <a:buFont typeface="Arial" panose="020B0604020202020204" pitchFamily="34" charset="0"/>
              <a:buChar char="•"/>
            </a:pPr>
            <a:r>
              <a:rPr lang="de-DE" sz="1800" dirty="0" smtClean="0">
                <a:solidFill>
                  <a:srgbClr val="FF0000"/>
                </a:solidFill>
                <a:latin typeface="Bahnschrift" panose="020B0502040204020203" pitchFamily="34" charset="0"/>
                <a:ea typeface="+mj-ea"/>
                <a:cs typeface="+mj-cs"/>
              </a:rPr>
              <a:t>Plattform </a:t>
            </a:r>
            <a:r>
              <a:rPr lang="de-DE" sz="1800" dirty="0" err="1" smtClean="0">
                <a:solidFill>
                  <a:srgbClr val="FF0000"/>
                </a:solidFill>
                <a:latin typeface="Bahnschrift" panose="020B0502040204020203" pitchFamily="34" charset="0"/>
                <a:ea typeface="+mj-ea"/>
                <a:cs typeface="+mj-cs"/>
              </a:rPr>
              <a:t>Stud.IP</a:t>
            </a:r>
            <a:r>
              <a:rPr lang="de-DE" sz="1800" dirty="0" smtClean="0">
                <a:solidFill>
                  <a:srgbClr val="FF0000"/>
                </a:solidFill>
                <a:latin typeface="Bahnschrift" panose="020B0502040204020203" pitchFamily="34" charset="0"/>
                <a:ea typeface="+mj-ea"/>
                <a:cs typeface="+mj-cs"/>
              </a:rPr>
              <a:t> – Rücksprache mit dem ZMML und dem Kanzler</a:t>
            </a:r>
          </a:p>
          <a:p>
            <a:pPr marL="1143000" lvl="1" indent="-685800" algn="l">
              <a:buFont typeface="Arial" panose="020B0604020202020204" pitchFamily="34" charset="0"/>
              <a:buChar char="•"/>
            </a:pPr>
            <a:r>
              <a:rPr lang="de-DE" sz="1800" dirty="0" err="1" smtClean="0">
                <a:solidFill>
                  <a:srgbClr val="FF0000"/>
                </a:solidFill>
                <a:latin typeface="Bahnschrift" panose="020B0502040204020203" pitchFamily="34" charset="0"/>
                <a:ea typeface="+mj-ea"/>
                <a:cs typeface="+mj-cs"/>
              </a:rPr>
              <a:t>Typo</a:t>
            </a:r>
            <a:r>
              <a:rPr lang="de-DE" sz="1800" dirty="0" smtClean="0">
                <a:solidFill>
                  <a:srgbClr val="FF0000"/>
                </a:solidFill>
                <a:latin typeface="Bahnschrift" panose="020B0502040204020203" pitchFamily="34" charset="0"/>
                <a:ea typeface="+mj-ea"/>
                <a:cs typeface="+mj-cs"/>
              </a:rPr>
              <a:t> 3-Seite</a:t>
            </a:r>
          </a:p>
          <a:p>
            <a:pPr marL="1143000" lvl="1" indent="-685800" algn="l">
              <a:buFont typeface="Arial" panose="020B0604020202020204" pitchFamily="34" charset="0"/>
              <a:buChar char="•"/>
            </a:pPr>
            <a:endParaRPr lang="de-DE" sz="1800" dirty="0">
              <a:solidFill>
                <a:srgbClr val="FF0000"/>
              </a:solidFill>
              <a:latin typeface="Bahnschrift" panose="020B0502040204020203" pitchFamily="34" charset="0"/>
              <a:ea typeface="+mj-ea"/>
              <a:cs typeface="+mj-cs"/>
            </a:endParaRPr>
          </a:p>
          <a:p>
            <a:pPr marL="1143000" lvl="1" indent="-685800" algn="l">
              <a:buFont typeface="Arial" panose="020B0604020202020204" pitchFamily="34" charset="0"/>
              <a:buChar char="•"/>
            </a:pPr>
            <a:r>
              <a:rPr lang="de-DE" sz="1800" dirty="0" smtClean="0">
                <a:solidFill>
                  <a:srgbClr val="FF0000"/>
                </a:solidFill>
                <a:latin typeface="Bahnschrift" panose="020B0502040204020203" pitchFamily="34" charset="0"/>
                <a:ea typeface="+mj-ea"/>
                <a:cs typeface="+mj-cs"/>
              </a:rPr>
              <a:t>Alles innerhalb der Arbeitszeit mit eigener Kraft und  eigenen Ressourcen</a:t>
            </a:r>
          </a:p>
          <a:p>
            <a:pPr marL="1143000" lvl="1" indent="-685800" algn="l">
              <a:buFont typeface="Arial" panose="020B0604020202020204" pitchFamily="34" charset="0"/>
              <a:buChar char="•"/>
            </a:pPr>
            <a:endParaRPr lang="de-DE" sz="1800" dirty="0">
              <a:solidFill>
                <a:srgbClr val="FF0000"/>
              </a:solidFill>
              <a:latin typeface="Bahnschrift" panose="020B0502040204020203" pitchFamily="34" charset="0"/>
              <a:ea typeface="+mj-ea"/>
              <a:cs typeface="+mj-cs"/>
            </a:endParaRPr>
          </a:p>
          <a:p>
            <a:pPr marL="1143000" lvl="1" indent="-685800" algn="l">
              <a:buFont typeface="Arial" panose="020B0604020202020204" pitchFamily="34" charset="0"/>
              <a:buChar char="•"/>
            </a:pPr>
            <a:r>
              <a:rPr lang="de-DE" sz="1800" dirty="0" smtClean="0">
                <a:solidFill>
                  <a:srgbClr val="FF0000"/>
                </a:solidFill>
                <a:latin typeface="Bahnschrift" panose="020B0502040204020203" pitchFamily="34" charset="0"/>
                <a:ea typeface="+mj-ea"/>
                <a:cs typeface="+mj-cs"/>
              </a:rPr>
              <a:t>Über ein </a:t>
            </a:r>
            <a:r>
              <a:rPr lang="de-DE" sz="1800" dirty="0" smtClean="0">
                <a:solidFill>
                  <a:schemeClr val="accent5">
                    <a:lumMod val="50000"/>
                  </a:schemeClr>
                </a:solidFill>
                <a:latin typeface="Bahnschrift" panose="020B0502040204020203" pitchFamily="34" charset="0"/>
                <a:ea typeface="+mj-ea"/>
                <a:cs typeface="+mj-cs"/>
              </a:rPr>
              <a:t>MEHR</a:t>
            </a:r>
            <a:r>
              <a:rPr lang="de-DE" sz="1800" dirty="0" smtClean="0">
                <a:solidFill>
                  <a:srgbClr val="FF0000"/>
                </a:solidFill>
                <a:latin typeface="Bahnschrift" panose="020B0502040204020203" pitchFamily="34" charset="0"/>
                <a:ea typeface="+mj-ea"/>
                <a:cs typeface="+mj-cs"/>
              </a:rPr>
              <a:t> kann gesprochen werden, wenn das Netzwerk erfolgreich gegründet wurde</a:t>
            </a:r>
          </a:p>
          <a:p>
            <a:pPr marL="685800" indent="-685800" algn="l">
              <a:buFont typeface="Arial" panose="020B0604020202020204" pitchFamily="34" charset="0"/>
              <a:buChar char="•"/>
            </a:pPr>
            <a:endParaRPr lang="de-DE" sz="2000" dirty="0" smtClean="0">
              <a:solidFill>
                <a:srgbClr val="FF0000"/>
              </a:solidFill>
              <a:latin typeface="Bahnschrift" panose="020B0502040204020203" pitchFamily="34" charset="0"/>
              <a:ea typeface="+mj-ea"/>
              <a:cs typeface="+mj-cs"/>
            </a:endParaRPr>
          </a:p>
          <a:p>
            <a:pPr marL="685800" indent="-685800" algn="l">
              <a:buFont typeface="Arial" panose="020B0604020202020204" pitchFamily="34" charset="0"/>
              <a:buChar char="•"/>
            </a:pPr>
            <a:endParaRPr lang="de-DE" sz="2000" dirty="0" smtClean="0">
              <a:solidFill>
                <a:srgbClr val="FF0000"/>
              </a:solidFill>
              <a:latin typeface="Bahnschrift" panose="020B0502040204020203" pitchFamily="34" charset="0"/>
              <a:ea typeface="+mj-ea"/>
              <a:cs typeface="+mj-cs"/>
            </a:endParaRPr>
          </a:p>
          <a:p>
            <a:pPr marL="685800" indent="-685800" algn="l">
              <a:buFont typeface="Arial" panose="020B0604020202020204" pitchFamily="34" charset="0"/>
              <a:buChar char="•"/>
            </a:pPr>
            <a:endParaRPr lang="de-DE" sz="2000" dirty="0" smtClean="0">
              <a:solidFill>
                <a:srgbClr val="FF0000"/>
              </a:solidFill>
              <a:latin typeface="Bahnschrift" panose="020B0502040204020203" pitchFamily="34" charset="0"/>
              <a:ea typeface="+mj-ea"/>
              <a:cs typeface="+mj-cs"/>
            </a:endParaRPr>
          </a:p>
          <a:p>
            <a:pPr marL="685800" indent="-685800" algn="l">
              <a:buFont typeface="Arial" panose="020B0604020202020204" pitchFamily="34" charset="0"/>
              <a:buChar char="•"/>
            </a:pPr>
            <a:endParaRPr lang="de-DE" sz="2000" dirty="0" smtClean="0">
              <a:solidFill>
                <a:srgbClr val="FF0000"/>
              </a:solidFill>
              <a:latin typeface="Bahnschrift" panose="020B0502040204020203" pitchFamily="34" charset="0"/>
              <a:ea typeface="+mj-ea"/>
              <a:cs typeface="+mj-cs"/>
            </a:endParaRPr>
          </a:p>
          <a:p>
            <a:pPr marL="685800" indent="-685800" algn="l">
              <a:buFont typeface="Arial" panose="020B0604020202020204" pitchFamily="34" charset="0"/>
              <a:buChar char="•"/>
            </a:pPr>
            <a:endParaRPr lang="de-DE" sz="2000" dirty="0" smtClean="0">
              <a:solidFill>
                <a:srgbClr val="FF0000"/>
              </a:solidFill>
              <a:latin typeface="Bahnschrift" panose="020B0502040204020203" pitchFamily="34" charset="0"/>
              <a:ea typeface="+mj-ea"/>
              <a:cs typeface="+mj-cs"/>
            </a:endParaRPr>
          </a:p>
          <a:p>
            <a:pPr marL="685800" indent="-685800" algn="l">
              <a:buFont typeface="Arial" panose="020B0604020202020204" pitchFamily="34" charset="0"/>
              <a:buChar char="•"/>
            </a:pPr>
            <a:endParaRPr lang="de-DE" sz="2000" dirty="0" smtClean="0">
              <a:solidFill>
                <a:srgbClr val="FF0000"/>
              </a:solidFill>
              <a:latin typeface="Bahnschrift" panose="020B0502040204020203" pitchFamily="34" charset="0"/>
              <a:ea typeface="+mj-ea"/>
              <a:cs typeface="+mj-cs"/>
            </a:endParaRPr>
          </a:p>
          <a:p>
            <a:pPr marL="685800" indent="-685800" algn="l">
              <a:buFont typeface="Arial" panose="020B0604020202020204" pitchFamily="34" charset="0"/>
              <a:buChar char="•"/>
            </a:pPr>
            <a:endParaRPr lang="de-DE" sz="2000" dirty="0" smtClean="0">
              <a:solidFill>
                <a:srgbClr val="FF0000"/>
              </a:solidFill>
              <a:latin typeface="Bahnschrift" panose="020B0502040204020203" pitchFamily="34" charset="0"/>
              <a:ea typeface="+mj-ea"/>
              <a:cs typeface="+mj-cs"/>
            </a:endParaRPr>
          </a:p>
          <a:p>
            <a:pPr marL="685800" indent="-685800" algn="l">
              <a:buFont typeface="Arial" panose="020B0604020202020204" pitchFamily="34" charset="0"/>
              <a:buChar char="•"/>
            </a:pPr>
            <a:endParaRPr lang="de-DE" sz="2000" dirty="0" smtClean="0">
              <a:solidFill>
                <a:srgbClr val="FF0000"/>
              </a:solidFill>
              <a:latin typeface="Bahnschrift" panose="020B0502040204020203" pitchFamily="34" charset="0"/>
              <a:ea typeface="+mj-ea"/>
              <a:cs typeface="+mj-cs"/>
            </a:endParaRPr>
          </a:p>
          <a:p>
            <a:pPr marL="685800" indent="-685800" algn="l">
              <a:buFont typeface="Arial" panose="020B0604020202020204" pitchFamily="34" charset="0"/>
              <a:buChar char="•"/>
            </a:pPr>
            <a:endParaRPr lang="de-DE" sz="1800" dirty="0" smtClean="0">
              <a:solidFill>
                <a:srgbClr val="FF0000"/>
              </a:solidFill>
              <a:latin typeface="Bahnschrift" panose="020B0502040204020203" pitchFamily="34" charset="0"/>
              <a:ea typeface="+mj-ea"/>
              <a:cs typeface="+mj-cs"/>
            </a:endParaRPr>
          </a:p>
          <a:p>
            <a:pPr marL="685800" indent="-685800" algn="l">
              <a:buFont typeface="Arial" panose="020B0604020202020204" pitchFamily="34" charset="0"/>
              <a:buChar char="•"/>
            </a:pPr>
            <a:endParaRPr lang="de-DE" sz="2000" dirty="0" smtClean="0">
              <a:solidFill>
                <a:srgbClr val="FF0000"/>
              </a:solidFill>
              <a:latin typeface="Bahnschrift" panose="020B0502040204020203" pitchFamily="34" charset="0"/>
              <a:ea typeface="+mj-ea"/>
              <a:cs typeface="+mj-cs"/>
            </a:endParaRPr>
          </a:p>
        </p:txBody>
      </p:sp>
      <p:cxnSp>
        <p:nvCxnSpPr>
          <p:cNvPr id="7" name="Gewinkelter Verbinder 6"/>
          <p:cNvCxnSpPr/>
          <p:nvPr/>
        </p:nvCxnSpPr>
        <p:spPr>
          <a:xfrm flipV="1">
            <a:off x="674464" y="1009091"/>
            <a:ext cx="9813702" cy="246611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6" name="Picture 2" descr="Logo FB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4464" y="350536"/>
            <a:ext cx="2447925" cy="741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A7857-A477-4347-8872-FCC8D47FEA1D}" type="slidenum">
              <a:rPr lang="de-DE" smtClean="0"/>
              <a:t>15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813840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74464" y="1683367"/>
            <a:ext cx="9813702" cy="1046760"/>
          </a:xfrm>
        </p:spPr>
        <p:txBody>
          <a:bodyPr/>
          <a:lstStyle/>
          <a:p>
            <a:pPr algn="l"/>
            <a:r>
              <a:rPr lang="de-DE" dirty="0" smtClean="0">
                <a:solidFill>
                  <a:srgbClr val="FF0000"/>
                </a:solidFill>
                <a:latin typeface="Arial Rounded MT Bold" panose="020F0704030504030204" pitchFamily="34" charset="0"/>
              </a:rPr>
              <a:t>Inhaltsverzeichnis</a:t>
            </a:r>
            <a:endParaRPr lang="de-DE" dirty="0">
              <a:solidFill>
                <a:srgbClr val="FF0000"/>
              </a:solidFill>
              <a:latin typeface="Arial Rounded MT Bold" panose="020F0704030504030204" pitchFamily="34" charset="0"/>
            </a:endParaRP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837126" y="2987899"/>
            <a:ext cx="9813702" cy="3335628"/>
          </a:xfrm>
        </p:spPr>
        <p:txBody>
          <a:bodyPr>
            <a:noAutofit/>
          </a:bodyPr>
          <a:lstStyle/>
          <a:p>
            <a:pPr marL="685800" indent="-685800" algn="l">
              <a:buFont typeface="Arial" panose="020B0604020202020204" pitchFamily="34" charset="0"/>
              <a:buChar char="•"/>
            </a:pPr>
            <a:r>
              <a:rPr lang="de-DE" sz="2000" dirty="0">
                <a:solidFill>
                  <a:srgbClr val="FF0000"/>
                </a:solidFill>
                <a:latin typeface="Bahnschrift" panose="020B0502040204020203" pitchFamily="34" charset="0"/>
              </a:rPr>
              <a:t>Warum das  Sekretärin-Assistenz-Netzwerk (SAN) wieder einführen?</a:t>
            </a:r>
          </a:p>
          <a:p>
            <a:pPr marL="685800" indent="-685800" algn="l">
              <a:buFont typeface="Arial" panose="020B0604020202020204" pitchFamily="34" charset="0"/>
              <a:buChar char="•"/>
            </a:pPr>
            <a:r>
              <a:rPr lang="de-DE" sz="2000" dirty="0">
                <a:solidFill>
                  <a:srgbClr val="FF0000"/>
                </a:solidFill>
                <a:latin typeface="Bahnschrift" panose="020B0502040204020203" pitchFamily="34" charset="0"/>
              </a:rPr>
              <a:t>Was heißt vernetzen?</a:t>
            </a:r>
          </a:p>
          <a:p>
            <a:pPr marL="685800" indent="-685800" algn="l">
              <a:buFont typeface="Arial" panose="020B0604020202020204" pitchFamily="34" charset="0"/>
              <a:buChar char="•"/>
            </a:pPr>
            <a:r>
              <a:rPr lang="de-DE" sz="2000" dirty="0">
                <a:solidFill>
                  <a:srgbClr val="FF0000"/>
                </a:solidFill>
                <a:latin typeface="Bahnschrift" panose="020B0502040204020203" pitchFamily="34" charset="0"/>
              </a:rPr>
              <a:t>Vorteile des Netzwerkes</a:t>
            </a:r>
          </a:p>
          <a:p>
            <a:pPr marL="685800" indent="-685800" algn="l">
              <a:buFont typeface="Arial" panose="020B0604020202020204" pitchFamily="34" charset="0"/>
              <a:buChar char="•"/>
            </a:pPr>
            <a:r>
              <a:rPr lang="de-DE" sz="2000" dirty="0" smtClean="0">
                <a:solidFill>
                  <a:srgbClr val="FF0000"/>
                </a:solidFill>
                <a:latin typeface="Bahnschrift" panose="020B0502040204020203" pitchFamily="34" charset="0"/>
              </a:rPr>
              <a:t>Geschichte des alten </a:t>
            </a:r>
            <a:r>
              <a:rPr lang="de-DE" sz="2000" dirty="0">
                <a:solidFill>
                  <a:srgbClr val="FF0000"/>
                </a:solidFill>
                <a:latin typeface="Bahnschrift" panose="020B0502040204020203" pitchFamily="34" charset="0"/>
              </a:rPr>
              <a:t>SAN-Netzwerkes</a:t>
            </a:r>
          </a:p>
          <a:p>
            <a:pPr marL="685800" indent="-685800" algn="l">
              <a:buFont typeface="Arial" panose="020B0604020202020204" pitchFamily="34" charset="0"/>
              <a:buChar char="•"/>
            </a:pPr>
            <a:r>
              <a:rPr lang="de-DE" sz="2000" dirty="0">
                <a:solidFill>
                  <a:srgbClr val="FF0000"/>
                </a:solidFill>
                <a:latin typeface="Bahnschrift" panose="020B0502040204020203" pitchFamily="34" charset="0"/>
              </a:rPr>
              <a:t>Die Wiederauferstehung </a:t>
            </a:r>
          </a:p>
          <a:p>
            <a:pPr marL="685800" indent="-685800" algn="l">
              <a:buFont typeface="Arial" panose="020B0604020202020204" pitchFamily="34" charset="0"/>
              <a:buChar char="•"/>
            </a:pPr>
            <a:r>
              <a:rPr lang="de-DE" sz="3600" dirty="0">
                <a:solidFill>
                  <a:schemeClr val="accent5">
                    <a:lumMod val="50000"/>
                  </a:schemeClr>
                </a:solidFill>
                <a:latin typeface="Bahnschrift" panose="020B0502040204020203" pitchFamily="34" charset="0"/>
              </a:rPr>
              <a:t>Mitarbeiten im Netzwerk</a:t>
            </a:r>
          </a:p>
          <a:p>
            <a:pPr marL="685800" indent="-685800" algn="l">
              <a:buFont typeface="Arial" panose="020B0604020202020204" pitchFamily="34" charset="0"/>
              <a:buChar char="•"/>
            </a:pPr>
            <a:r>
              <a:rPr lang="de-DE" sz="2000" dirty="0">
                <a:solidFill>
                  <a:srgbClr val="FF0000"/>
                </a:solidFill>
                <a:latin typeface="Bahnschrift" panose="020B0502040204020203" pitchFamily="34" charset="0"/>
              </a:rPr>
              <a:t>Fragestunde</a:t>
            </a:r>
          </a:p>
          <a:p>
            <a:pPr marL="685800" indent="-685800" algn="l">
              <a:buFont typeface="Arial" panose="020B0604020202020204" pitchFamily="34" charset="0"/>
              <a:buChar char="•"/>
            </a:pPr>
            <a:endParaRPr lang="de-DE" sz="2000" dirty="0" smtClean="0">
              <a:solidFill>
                <a:srgbClr val="FF0000"/>
              </a:solidFill>
              <a:latin typeface="Bahnschrift" panose="020B0502040204020203" pitchFamily="34" charset="0"/>
              <a:ea typeface="+mj-ea"/>
              <a:cs typeface="+mj-cs"/>
            </a:endParaRPr>
          </a:p>
          <a:p>
            <a:pPr marL="685800" indent="-685800" algn="l">
              <a:buFont typeface="Arial" panose="020B0604020202020204" pitchFamily="34" charset="0"/>
              <a:buChar char="•"/>
            </a:pPr>
            <a:endParaRPr lang="de-DE" sz="2000" dirty="0" smtClean="0">
              <a:solidFill>
                <a:srgbClr val="FF0000"/>
              </a:solidFill>
              <a:latin typeface="Bahnschrift" panose="020B0502040204020203" pitchFamily="34" charset="0"/>
              <a:ea typeface="+mj-ea"/>
              <a:cs typeface="+mj-cs"/>
            </a:endParaRPr>
          </a:p>
          <a:p>
            <a:pPr marL="685800" indent="-685800" algn="l">
              <a:buFont typeface="Arial" panose="020B0604020202020204" pitchFamily="34" charset="0"/>
              <a:buChar char="•"/>
            </a:pPr>
            <a:endParaRPr lang="de-DE" sz="2000" dirty="0">
              <a:solidFill>
                <a:srgbClr val="FF0000"/>
              </a:solidFill>
              <a:latin typeface="Bahnschrift" panose="020B0502040204020203" pitchFamily="34" charset="0"/>
              <a:ea typeface="+mj-ea"/>
              <a:cs typeface="+mj-cs"/>
            </a:endParaRPr>
          </a:p>
        </p:txBody>
      </p:sp>
      <p:cxnSp>
        <p:nvCxnSpPr>
          <p:cNvPr id="7" name="Gewinkelter Verbinder 6"/>
          <p:cNvCxnSpPr/>
          <p:nvPr/>
        </p:nvCxnSpPr>
        <p:spPr>
          <a:xfrm flipV="1">
            <a:off x="674464" y="967827"/>
            <a:ext cx="9813702" cy="246611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6" name="Picture 2" descr="Logo FB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4464" y="350536"/>
            <a:ext cx="2447925" cy="741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A7857-A477-4347-8872-FCC8D47FEA1D}" type="slidenum">
              <a:rPr lang="de-DE" smtClean="0"/>
              <a:t>16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52704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445075" y="1492307"/>
            <a:ext cx="9813702" cy="692979"/>
          </a:xfrm>
        </p:spPr>
        <p:txBody>
          <a:bodyPr/>
          <a:lstStyle/>
          <a:p>
            <a:pPr algn="l"/>
            <a:r>
              <a:rPr lang="de-DE" sz="4000" dirty="0" smtClean="0">
                <a:solidFill>
                  <a:srgbClr val="FF0000"/>
                </a:solidFill>
                <a:latin typeface="Arial Rounded MT Bold" panose="020F0704030504030204" pitchFamily="34" charset="0"/>
              </a:rPr>
              <a:t>Mitarbeiten im Netzwerk	</a:t>
            </a:r>
            <a:endParaRPr lang="de-DE" sz="4000" dirty="0">
              <a:solidFill>
                <a:srgbClr val="FF0000"/>
              </a:solidFill>
              <a:latin typeface="Arial Rounded MT Bold" panose="020F0704030504030204" pitchFamily="34" charset="0"/>
            </a:endParaRP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674464" y="2315039"/>
            <a:ext cx="9813702" cy="3335628"/>
          </a:xfrm>
        </p:spPr>
        <p:txBody>
          <a:bodyPr>
            <a:noAutofit/>
          </a:bodyPr>
          <a:lstStyle/>
          <a:p>
            <a:pPr marL="685800" indent="-685800" algn="l">
              <a:buFont typeface="Arial" panose="020B0604020202020204" pitchFamily="34" charset="0"/>
              <a:buChar char="•"/>
            </a:pPr>
            <a:r>
              <a:rPr lang="de-DE" sz="2000" dirty="0" smtClean="0">
                <a:solidFill>
                  <a:srgbClr val="FF0000"/>
                </a:solidFill>
                <a:latin typeface="Bahnschrift" panose="020B0502040204020203" pitchFamily="34" charset="0"/>
                <a:ea typeface="+mj-ea"/>
                <a:cs typeface="+mj-cs"/>
              </a:rPr>
              <a:t>Alle werden aufgefordert mitzuwirken – gemeinsam sind wir stark</a:t>
            </a:r>
          </a:p>
          <a:p>
            <a:pPr marL="685800" indent="-685800" algn="l">
              <a:buFont typeface="Arial" panose="020B0604020202020204" pitchFamily="34" charset="0"/>
              <a:buChar char="•"/>
            </a:pPr>
            <a:r>
              <a:rPr lang="de-DE" sz="2000" dirty="0" smtClean="0">
                <a:solidFill>
                  <a:srgbClr val="FF0000"/>
                </a:solidFill>
                <a:latin typeface="Bahnschrift" panose="020B0502040204020203" pitchFamily="34" charset="0"/>
                <a:ea typeface="+mj-ea"/>
                <a:cs typeface="+mj-cs"/>
              </a:rPr>
              <a:t>Gruppenbildung für die Homepage – Zeit dafür</a:t>
            </a:r>
          </a:p>
          <a:p>
            <a:pPr marL="685800" indent="-685800" algn="l">
              <a:buFont typeface="Arial" panose="020B0604020202020204" pitchFamily="34" charset="0"/>
              <a:buChar char="•"/>
            </a:pPr>
            <a:r>
              <a:rPr lang="de-DE" sz="2000" dirty="0" smtClean="0">
                <a:solidFill>
                  <a:srgbClr val="FF0000"/>
                </a:solidFill>
                <a:latin typeface="Bahnschrift" panose="020B0502040204020203" pitchFamily="34" charset="0"/>
                <a:ea typeface="+mj-ea"/>
                <a:cs typeface="+mj-cs"/>
              </a:rPr>
              <a:t>Beteiligung aller unumgänglich – nicht nur NEHMEN, sondern auch GEBEN! – davon lebt ein aktives und funktionierendes Netzwerk</a:t>
            </a:r>
          </a:p>
          <a:p>
            <a:pPr marL="685800" indent="-685800" algn="l">
              <a:buFont typeface="Arial" panose="020B0604020202020204" pitchFamily="34" charset="0"/>
              <a:buChar char="•"/>
            </a:pPr>
            <a:r>
              <a:rPr lang="de-DE" sz="2000" dirty="0" smtClean="0">
                <a:solidFill>
                  <a:srgbClr val="FF0000"/>
                </a:solidFill>
                <a:latin typeface="Bahnschrift" panose="020B0502040204020203" pitchFamily="34" charset="0"/>
                <a:ea typeface="+mj-ea"/>
                <a:cs typeface="+mj-cs"/>
              </a:rPr>
              <a:t>Es können Bereiche – fachspezifischer Art zur Gruppe zusammengefasst werden</a:t>
            </a:r>
            <a:br>
              <a:rPr lang="de-DE" sz="2000" dirty="0" smtClean="0">
                <a:solidFill>
                  <a:srgbClr val="FF0000"/>
                </a:solidFill>
                <a:latin typeface="Bahnschrift" panose="020B0502040204020203" pitchFamily="34" charset="0"/>
                <a:ea typeface="+mj-ea"/>
                <a:cs typeface="+mj-cs"/>
              </a:rPr>
            </a:br>
            <a:r>
              <a:rPr lang="de-DE" sz="2000" dirty="0" smtClean="0">
                <a:solidFill>
                  <a:srgbClr val="FF0000"/>
                </a:solidFill>
                <a:latin typeface="Bahnschrift" panose="020B0502040204020203" pitchFamily="34" charset="0"/>
                <a:ea typeface="+mj-ea"/>
                <a:cs typeface="+mj-cs"/>
              </a:rPr>
              <a:t>eine Möglichkeit von vielen ….</a:t>
            </a:r>
          </a:p>
          <a:p>
            <a:pPr marL="685800" indent="-685800" algn="l">
              <a:buFont typeface="Arial" panose="020B0604020202020204" pitchFamily="34" charset="0"/>
              <a:buChar char="•"/>
            </a:pPr>
            <a:r>
              <a:rPr lang="de-DE" sz="2000" dirty="0" smtClean="0">
                <a:solidFill>
                  <a:srgbClr val="FF0000"/>
                </a:solidFill>
                <a:latin typeface="Bahnschrift" panose="020B0502040204020203" pitchFamily="34" charset="0"/>
                <a:ea typeface="+mj-ea"/>
                <a:cs typeface="+mj-cs"/>
              </a:rPr>
              <a:t>Lunch-box – die andere Pause (aus Trier)</a:t>
            </a:r>
          </a:p>
          <a:p>
            <a:pPr algn="l"/>
            <a:endParaRPr lang="de-DE" sz="2000" dirty="0" smtClean="0">
              <a:solidFill>
                <a:srgbClr val="FF0000"/>
              </a:solidFill>
              <a:latin typeface="Bahnschrift" panose="020B0502040204020203" pitchFamily="34" charset="0"/>
              <a:ea typeface="+mj-ea"/>
              <a:cs typeface="+mj-cs"/>
            </a:endParaRPr>
          </a:p>
          <a:p>
            <a:pPr marL="685800" indent="-685800" algn="l">
              <a:buFont typeface="Arial" panose="020B0604020202020204" pitchFamily="34" charset="0"/>
              <a:buChar char="•"/>
            </a:pPr>
            <a:endParaRPr lang="de-DE" sz="2000" dirty="0" smtClean="0">
              <a:solidFill>
                <a:srgbClr val="FF0000"/>
              </a:solidFill>
              <a:latin typeface="Bahnschrift" panose="020B0502040204020203" pitchFamily="34" charset="0"/>
              <a:ea typeface="+mj-ea"/>
              <a:cs typeface="+mj-cs"/>
            </a:endParaRPr>
          </a:p>
          <a:p>
            <a:pPr marL="685800" indent="-685800" algn="l">
              <a:buFont typeface="Arial" panose="020B0604020202020204" pitchFamily="34" charset="0"/>
              <a:buChar char="•"/>
            </a:pPr>
            <a:endParaRPr lang="de-DE" sz="2000" dirty="0">
              <a:solidFill>
                <a:srgbClr val="FF0000"/>
              </a:solidFill>
              <a:latin typeface="Bahnschrift" panose="020B0502040204020203" pitchFamily="34" charset="0"/>
              <a:ea typeface="+mj-ea"/>
              <a:cs typeface="+mj-cs"/>
            </a:endParaRPr>
          </a:p>
          <a:p>
            <a:pPr marL="685800" indent="-685800" algn="l">
              <a:buFont typeface="Arial" panose="020B0604020202020204" pitchFamily="34" charset="0"/>
              <a:buChar char="•"/>
            </a:pPr>
            <a:endParaRPr lang="de-DE" sz="2000" dirty="0" smtClean="0">
              <a:solidFill>
                <a:srgbClr val="FF0000"/>
              </a:solidFill>
              <a:latin typeface="Bahnschrift" panose="020B0502040204020203" pitchFamily="34" charset="0"/>
              <a:ea typeface="+mj-ea"/>
              <a:cs typeface="+mj-cs"/>
            </a:endParaRPr>
          </a:p>
          <a:p>
            <a:pPr marL="685800" indent="-685800" algn="l">
              <a:buFont typeface="Arial" panose="020B0604020202020204" pitchFamily="34" charset="0"/>
              <a:buChar char="•"/>
            </a:pPr>
            <a:endParaRPr lang="de-DE" sz="2000" dirty="0" smtClean="0">
              <a:solidFill>
                <a:srgbClr val="FF0000"/>
              </a:solidFill>
              <a:latin typeface="Bahnschrift" panose="020B0502040204020203" pitchFamily="34" charset="0"/>
              <a:ea typeface="+mj-ea"/>
              <a:cs typeface="+mj-cs"/>
            </a:endParaRPr>
          </a:p>
          <a:p>
            <a:pPr marL="685800" indent="-685800" algn="l">
              <a:buFont typeface="Arial" panose="020B0604020202020204" pitchFamily="34" charset="0"/>
              <a:buChar char="•"/>
            </a:pPr>
            <a:endParaRPr lang="de-DE" sz="2000" dirty="0" smtClean="0">
              <a:solidFill>
                <a:srgbClr val="FF0000"/>
              </a:solidFill>
              <a:latin typeface="Bahnschrift" panose="020B0502040204020203" pitchFamily="34" charset="0"/>
              <a:ea typeface="+mj-ea"/>
              <a:cs typeface="+mj-cs"/>
            </a:endParaRPr>
          </a:p>
          <a:p>
            <a:pPr marL="685800" indent="-685800" algn="l">
              <a:buFont typeface="Arial" panose="020B0604020202020204" pitchFamily="34" charset="0"/>
              <a:buChar char="•"/>
            </a:pPr>
            <a:endParaRPr lang="de-DE" sz="2000" dirty="0" smtClean="0">
              <a:solidFill>
                <a:srgbClr val="FF0000"/>
              </a:solidFill>
              <a:latin typeface="Bahnschrift" panose="020B0502040204020203" pitchFamily="34" charset="0"/>
              <a:ea typeface="+mj-ea"/>
              <a:cs typeface="+mj-cs"/>
            </a:endParaRPr>
          </a:p>
          <a:p>
            <a:pPr marL="685800" indent="-685800" algn="l">
              <a:buFont typeface="Arial" panose="020B0604020202020204" pitchFamily="34" charset="0"/>
              <a:buChar char="•"/>
            </a:pPr>
            <a:endParaRPr lang="de-DE" sz="2000" dirty="0" smtClean="0">
              <a:solidFill>
                <a:srgbClr val="FF0000"/>
              </a:solidFill>
              <a:latin typeface="Bahnschrift" panose="020B0502040204020203" pitchFamily="34" charset="0"/>
              <a:ea typeface="+mj-ea"/>
              <a:cs typeface="+mj-cs"/>
            </a:endParaRPr>
          </a:p>
          <a:p>
            <a:pPr marL="685800" indent="-685800" algn="l">
              <a:buFont typeface="Arial" panose="020B0604020202020204" pitchFamily="34" charset="0"/>
              <a:buChar char="•"/>
            </a:pPr>
            <a:endParaRPr lang="de-DE" sz="2000" dirty="0" smtClean="0">
              <a:solidFill>
                <a:srgbClr val="FF0000"/>
              </a:solidFill>
              <a:latin typeface="Bahnschrift" panose="020B0502040204020203" pitchFamily="34" charset="0"/>
              <a:ea typeface="+mj-ea"/>
              <a:cs typeface="+mj-cs"/>
            </a:endParaRPr>
          </a:p>
          <a:p>
            <a:pPr marL="685800" indent="-685800" algn="l">
              <a:buFont typeface="Arial" panose="020B0604020202020204" pitchFamily="34" charset="0"/>
              <a:buChar char="•"/>
            </a:pPr>
            <a:endParaRPr lang="de-DE" sz="2000" dirty="0" smtClean="0">
              <a:solidFill>
                <a:srgbClr val="FF0000"/>
              </a:solidFill>
              <a:latin typeface="Bahnschrift" panose="020B0502040204020203" pitchFamily="34" charset="0"/>
              <a:ea typeface="+mj-ea"/>
              <a:cs typeface="+mj-cs"/>
            </a:endParaRPr>
          </a:p>
          <a:p>
            <a:pPr marL="685800" indent="-685800" algn="l">
              <a:buFont typeface="Arial" panose="020B0604020202020204" pitchFamily="34" charset="0"/>
              <a:buChar char="•"/>
            </a:pPr>
            <a:endParaRPr lang="de-DE" sz="2000" dirty="0" smtClean="0">
              <a:solidFill>
                <a:srgbClr val="FF0000"/>
              </a:solidFill>
              <a:latin typeface="Bahnschrift" panose="020B0502040204020203" pitchFamily="34" charset="0"/>
              <a:ea typeface="+mj-ea"/>
              <a:cs typeface="+mj-cs"/>
            </a:endParaRPr>
          </a:p>
          <a:p>
            <a:pPr marL="685800" indent="-685800" algn="l">
              <a:buFont typeface="Arial" panose="020B0604020202020204" pitchFamily="34" charset="0"/>
              <a:buChar char="•"/>
            </a:pPr>
            <a:endParaRPr lang="de-DE" sz="1800" dirty="0" smtClean="0">
              <a:solidFill>
                <a:srgbClr val="FF0000"/>
              </a:solidFill>
              <a:latin typeface="Bahnschrift" panose="020B0502040204020203" pitchFamily="34" charset="0"/>
              <a:ea typeface="+mj-ea"/>
              <a:cs typeface="+mj-cs"/>
            </a:endParaRPr>
          </a:p>
          <a:p>
            <a:pPr marL="685800" indent="-685800" algn="l">
              <a:buFont typeface="Arial" panose="020B0604020202020204" pitchFamily="34" charset="0"/>
              <a:buChar char="•"/>
            </a:pPr>
            <a:endParaRPr lang="de-DE" sz="2000" dirty="0" smtClean="0">
              <a:solidFill>
                <a:srgbClr val="FF0000"/>
              </a:solidFill>
              <a:latin typeface="Bahnschrift" panose="020B0502040204020203" pitchFamily="34" charset="0"/>
              <a:ea typeface="+mj-ea"/>
              <a:cs typeface="+mj-cs"/>
            </a:endParaRPr>
          </a:p>
        </p:txBody>
      </p:sp>
      <p:cxnSp>
        <p:nvCxnSpPr>
          <p:cNvPr id="7" name="Gewinkelter Verbinder 6"/>
          <p:cNvCxnSpPr/>
          <p:nvPr/>
        </p:nvCxnSpPr>
        <p:spPr>
          <a:xfrm flipV="1">
            <a:off x="674464" y="1009091"/>
            <a:ext cx="9813702" cy="246611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6" name="Picture 2" descr="Logo FB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4464" y="350536"/>
            <a:ext cx="2447925" cy="741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A7857-A477-4347-8872-FCC8D47FEA1D}" type="slidenum">
              <a:rPr lang="de-DE" smtClean="0"/>
              <a:t>17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240013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74464" y="1683367"/>
            <a:ext cx="9813702" cy="1046760"/>
          </a:xfrm>
        </p:spPr>
        <p:txBody>
          <a:bodyPr/>
          <a:lstStyle/>
          <a:p>
            <a:pPr algn="l"/>
            <a:r>
              <a:rPr lang="de-DE" dirty="0" smtClean="0">
                <a:solidFill>
                  <a:srgbClr val="FF0000"/>
                </a:solidFill>
                <a:latin typeface="Arial Rounded MT Bold" panose="020F0704030504030204" pitchFamily="34" charset="0"/>
              </a:rPr>
              <a:t>Inhaltsverzeichnis</a:t>
            </a:r>
            <a:endParaRPr lang="de-DE" dirty="0">
              <a:solidFill>
                <a:srgbClr val="FF0000"/>
              </a:solidFill>
              <a:latin typeface="Arial Rounded MT Bold" panose="020F0704030504030204" pitchFamily="34" charset="0"/>
            </a:endParaRP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837126" y="2987899"/>
            <a:ext cx="9813702" cy="3335628"/>
          </a:xfrm>
        </p:spPr>
        <p:txBody>
          <a:bodyPr>
            <a:noAutofit/>
          </a:bodyPr>
          <a:lstStyle/>
          <a:p>
            <a:pPr marL="685800" indent="-685800" algn="l">
              <a:buFont typeface="Arial" panose="020B0604020202020204" pitchFamily="34" charset="0"/>
              <a:buChar char="•"/>
            </a:pPr>
            <a:r>
              <a:rPr lang="de-DE" sz="2000" dirty="0">
                <a:solidFill>
                  <a:srgbClr val="FF0000"/>
                </a:solidFill>
                <a:latin typeface="Bahnschrift" panose="020B0502040204020203" pitchFamily="34" charset="0"/>
              </a:rPr>
              <a:t>Warum das  Sekretärin-Assistenz-Netzwerk (SAN) wieder einführen?</a:t>
            </a:r>
          </a:p>
          <a:p>
            <a:pPr marL="685800" indent="-685800" algn="l">
              <a:buFont typeface="Arial" panose="020B0604020202020204" pitchFamily="34" charset="0"/>
              <a:buChar char="•"/>
            </a:pPr>
            <a:r>
              <a:rPr lang="de-DE" sz="2000" dirty="0">
                <a:solidFill>
                  <a:srgbClr val="FF0000"/>
                </a:solidFill>
                <a:latin typeface="Bahnschrift" panose="020B0502040204020203" pitchFamily="34" charset="0"/>
              </a:rPr>
              <a:t>Was heißt vernetzen?</a:t>
            </a:r>
          </a:p>
          <a:p>
            <a:pPr marL="685800" indent="-685800" algn="l">
              <a:buFont typeface="Arial" panose="020B0604020202020204" pitchFamily="34" charset="0"/>
              <a:buChar char="•"/>
            </a:pPr>
            <a:r>
              <a:rPr lang="de-DE" sz="2000" dirty="0">
                <a:solidFill>
                  <a:srgbClr val="FF0000"/>
                </a:solidFill>
                <a:latin typeface="Bahnschrift" panose="020B0502040204020203" pitchFamily="34" charset="0"/>
              </a:rPr>
              <a:t>Vorteile des Netzwerkes</a:t>
            </a:r>
          </a:p>
          <a:p>
            <a:pPr marL="685800" indent="-685800" algn="l">
              <a:buFont typeface="Arial" panose="020B0604020202020204" pitchFamily="34" charset="0"/>
              <a:buChar char="•"/>
            </a:pPr>
            <a:r>
              <a:rPr lang="de-DE" sz="2000" dirty="0" smtClean="0">
                <a:solidFill>
                  <a:srgbClr val="FF0000"/>
                </a:solidFill>
                <a:latin typeface="Bahnschrift" panose="020B0502040204020203" pitchFamily="34" charset="0"/>
              </a:rPr>
              <a:t>Geschichte des </a:t>
            </a:r>
            <a:r>
              <a:rPr lang="de-DE" sz="2000" dirty="0">
                <a:solidFill>
                  <a:srgbClr val="FF0000"/>
                </a:solidFill>
                <a:latin typeface="Bahnschrift" panose="020B0502040204020203" pitchFamily="34" charset="0"/>
              </a:rPr>
              <a:t>alten SAN-Netzwerkes</a:t>
            </a:r>
          </a:p>
          <a:p>
            <a:pPr marL="685800" indent="-685800" algn="l">
              <a:buFont typeface="Arial" panose="020B0604020202020204" pitchFamily="34" charset="0"/>
              <a:buChar char="•"/>
            </a:pPr>
            <a:r>
              <a:rPr lang="de-DE" sz="2000" dirty="0">
                <a:solidFill>
                  <a:srgbClr val="FF0000"/>
                </a:solidFill>
                <a:latin typeface="Bahnschrift" panose="020B0502040204020203" pitchFamily="34" charset="0"/>
              </a:rPr>
              <a:t>Die Wiederauferstehung </a:t>
            </a:r>
          </a:p>
          <a:p>
            <a:pPr marL="685800" indent="-685800" algn="l">
              <a:buFont typeface="Arial" panose="020B0604020202020204" pitchFamily="34" charset="0"/>
              <a:buChar char="•"/>
            </a:pPr>
            <a:r>
              <a:rPr lang="de-DE" sz="2000" dirty="0">
                <a:solidFill>
                  <a:srgbClr val="FF0000"/>
                </a:solidFill>
                <a:latin typeface="Bahnschrift" panose="020B0502040204020203" pitchFamily="34" charset="0"/>
              </a:rPr>
              <a:t>Mitarbeiten im Netzwerk</a:t>
            </a:r>
          </a:p>
          <a:p>
            <a:pPr marL="685800" indent="-685800" algn="l">
              <a:buFont typeface="Arial" panose="020B0604020202020204" pitchFamily="34" charset="0"/>
              <a:buChar char="•"/>
            </a:pPr>
            <a:r>
              <a:rPr lang="de-DE" sz="3600" dirty="0">
                <a:solidFill>
                  <a:schemeClr val="accent5">
                    <a:lumMod val="50000"/>
                  </a:schemeClr>
                </a:solidFill>
                <a:latin typeface="Bahnschrift" panose="020B0502040204020203" pitchFamily="34" charset="0"/>
              </a:rPr>
              <a:t>Fragestunde</a:t>
            </a:r>
          </a:p>
          <a:p>
            <a:pPr marL="685800" indent="-685800" algn="l">
              <a:buFont typeface="Arial" panose="020B0604020202020204" pitchFamily="34" charset="0"/>
              <a:buChar char="•"/>
            </a:pPr>
            <a:endParaRPr lang="de-DE" sz="2000" dirty="0" smtClean="0">
              <a:solidFill>
                <a:srgbClr val="FF0000"/>
              </a:solidFill>
              <a:latin typeface="Bahnschrift" panose="020B0502040204020203" pitchFamily="34" charset="0"/>
              <a:ea typeface="+mj-ea"/>
              <a:cs typeface="+mj-cs"/>
            </a:endParaRPr>
          </a:p>
          <a:p>
            <a:pPr marL="685800" indent="-685800" algn="l">
              <a:buFont typeface="Arial" panose="020B0604020202020204" pitchFamily="34" charset="0"/>
              <a:buChar char="•"/>
            </a:pPr>
            <a:endParaRPr lang="de-DE" sz="2000" dirty="0" smtClean="0">
              <a:solidFill>
                <a:srgbClr val="FF0000"/>
              </a:solidFill>
              <a:latin typeface="Bahnschrift" panose="020B0502040204020203" pitchFamily="34" charset="0"/>
              <a:ea typeface="+mj-ea"/>
              <a:cs typeface="+mj-cs"/>
            </a:endParaRPr>
          </a:p>
          <a:p>
            <a:pPr marL="685800" indent="-685800" algn="l">
              <a:buFont typeface="Arial" panose="020B0604020202020204" pitchFamily="34" charset="0"/>
              <a:buChar char="•"/>
            </a:pPr>
            <a:endParaRPr lang="de-DE" sz="2000" dirty="0">
              <a:solidFill>
                <a:srgbClr val="FF0000"/>
              </a:solidFill>
              <a:latin typeface="Bahnschrift" panose="020B0502040204020203" pitchFamily="34" charset="0"/>
              <a:ea typeface="+mj-ea"/>
              <a:cs typeface="+mj-cs"/>
            </a:endParaRPr>
          </a:p>
        </p:txBody>
      </p:sp>
      <p:cxnSp>
        <p:nvCxnSpPr>
          <p:cNvPr id="7" name="Gewinkelter Verbinder 6"/>
          <p:cNvCxnSpPr/>
          <p:nvPr/>
        </p:nvCxnSpPr>
        <p:spPr>
          <a:xfrm flipV="1">
            <a:off x="674464" y="967827"/>
            <a:ext cx="9813702" cy="246611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6" name="Picture 2" descr="Logo FB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4464" y="350536"/>
            <a:ext cx="2447925" cy="741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A7857-A477-4347-8872-FCC8D47FEA1D}" type="slidenum">
              <a:rPr lang="de-DE" smtClean="0"/>
              <a:t>18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300120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74464" y="1683366"/>
            <a:ext cx="9813702" cy="2584535"/>
          </a:xfrm>
        </p:spPr>
        <p:txBody>
          <a:bodyPr/>
          <a:lstStyle/>
          <a:p>
            <a:pPr algn="ctr"/>
            <a:r>
              <a:rPr lang="de-DE" dirty="0" smtClean="0">
                <a:solidFill>
                  <a:srgbClr val="FF0000"/>
                </a:solidFill>
                <a:latin typeface="Arial Rounded MT Bold" panose="020F0704030504030204" pitchFamily="34" charset="0"/>
              </a:rPr>
              <a:t>Wer macht mit???</a:t>
            </a:r>
            <a:endParaRPr lang="de-DE" dirty="0">
              <a:solidFill>
                <a:srgbClr val="FF0000"/>
              </a:solidFill>
              <a:latin typeface="Arial Rounded MT Bold" panose="020F0704030504030204" pitchFamily="34" charset="0"/>
            </a:endParaRP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837126" y="2987899"/>
            <a:ext cx="9813702" cy="3335628"/>
          </a:xfrm>
        </p:spPr>
        <p:txBody>
          <a:bodyPr>
            <a:noAutofit/>
          </a:bodyPr>
          <a:lstStyle/>
          <a:p>
            <a:pPr marL="685800" indent="-685800" algn="l">
              <a:buFont typeface="Arial" panose="020B0604020202020204" pitchFamily="34" charset="0"/>
              <a:buChar char="•"/>
            </a:pPr>
            <a:endParaRPr lang="de-DE" sz="2000" dirty="0" smtClean="0">
              <a:solidFill>
                <a:srgbClr val="FF0000"/>
              </a:solidFill>
              <a:latin typeface="Bahnschrift" panose="020B0502040204020203" pitchFamily="34" charset="0"/>
              <a:ea typeface="+mj-ea"/>
              <a:cs typeface="+mj-cs"/>
            </a:endParaRPr>
          </a:p>
          <a:p>
            <a:pPr marL="685800" indent="-685800" algn="l">
              <a:buFont typeface="Arial" panose="020B0604020202020204" pitchFamily="34" charset="0"/>
              <a:buChar char="•"/>
            </a:pPr>
            <a:endParaRPr lang="de-DE" sz="2000" dirty="0" smtClean="0">
              <a:solidFill>
                <a:srgbClr val="FF0000"/>
              </a:solidFill>
              <a:latin typeface="Bahnschrift" panose="020B0502040204020203" pitchFamily="34" charset="0"/>
              <a:ea typeface="+mj-ea"/>
              <a:cs typeface="+mj-cs"/>
            </a:endParaRPr>
          </a:p>
          <a:p>
            <a:pPr marL="685800" indent="-685800" algn="l">
              <a:buFont typeface="Arial" panose="020B0604020202020204" pitchFamily="34" charset="0"/>
              <a:buChar char="•"/>
            </a:pPr>
            <a:endParaRPr lang="de-DE" sz="2000" dirty="0">
              <a:solidFill>
                <a:srgbClr val="FF0000"/>
              </a:solidFill>
              <a:latin typeface="Bahnschrift" panose="020B0502040204020203" pitchFamily="34" charset="0"/>
              <a:ea typeface="+mj-ea"/>
              <a:cs typeface="+mj-cs"/>
            </a:endParaRPr>
          </a:p>
        </p:txBody>
      </p:sp>
      <p:cxnSp>
        <p:nvCxnSpPr>
          <p:cNvPr id="7" name="Gewinkelter Verbinder 6"/>
          <p:cNvCxnSpPr/>
          <p:nvPr/>
        </p:nvCxnSpPr>
        <p:spPr>
          <a:xfrm flipV="1">
            <a:off x="674464" y="967827"/>
            <a:ext cx="9813702" cy="246611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6" name="Picture 2" descr="Logo FB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4464" y="350536"/>
            <a:ext cx="2447925" cy="741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A7857-A477-4347-8872-FCC8D47FEA1D}" type="slidenum">
              <a:rPr lang="de-DE" smtClean="0"/>
              <a:t>19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763471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74464" y="1683367"/>
            <a:ext cx="9813702" cy="1046760"/>
          </a:xfrm>
        </p:spPr>
        <p:txBody>
          <a:bodyPr/>
          <a:lstStyle/>
          <a:p>
            <a:pPr algn="l"/>
            <a:r>
              <a:rPr lang="de-DE" dirty="0" smtClean="0">
                <a:solidFill>
                  <a:srgbClr val="FF0000"/>
                </a:solidFill>
                <a:latin typeface="Arial Rounded MT Bold" panose="020F0704030504030204" pitchFamily="34" charset="0"/>
              </a:rPr>
              <a:t>Inhaltsverzeichnis</a:t>
            </a:r>
            <a:endParaRPr lang="de-DE" dirty="0">
              <a:solidFill>
                <a:srgbClr val="FF0000"/>
              </a:solidFill>
              <a:latin typeface="Arial Rounded MT Bold" panose="020F0704030504030204" pitchFamily="34" charset="0"/>
            </a:endParaRP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837126" y="2987899"/>
            <a:ext cx="9813702" cy="3335628"/>
          </a:xfrm>
        </p:spPr>
        <p:txBody>
          <a:bodyPr>
            <a:noAutofit/>
          </a:bodyPr>
          <a:lstStyle/>
          <a:p>
            <a:pPr marL="685800" indent="-685800" algn="l">
              <a:buFont typeface="Arial" panose="020B0604020202020204" pitchFamily="34" charset="0"/>
              <a:buChar char="•"/>
            </a:pPr>
            <a:r>
              <a:rPr lang="de-DE" sz="2000" dirty="0" smtClean="0">
                <a:solidFill>
                  <a:srgbClr val="FF0000"/>
                </a:solidFill>
                <a:latin typeface="Bahnschrift" panose="020B0502040204020203" pitchFamily="34" charset="0"/>
                <a:ea typeface="+mj-ea"/>
                <a:cs typeface="+mj-cs"/>
              </a:rPr>
              <a:t>Warum das  Sekretärin-Assistenz-Netzwerk (SAN) wieder einführen?</a:t>
            </a:r>
          </a:p>
          <a:p>
            <a:pPr marL="685800" indent="-685800" algn="l">
              <a:buFont typeface="Arial" panose="020B0604020202020204" pitchFamily="34" charset="0"/>
              <a:buChar char="•"/>
            </a:pPr>
            <a:r>
              <a:rPr lang="de-DE" sz="2000" dirty="0" smtClean="0">
                <a:solidFill>
                  <a:srgbClr val="FF0000"/>
                </a:solidFill>
                <a:latin typeface="Bahnschrift" panose="020B0502040204020203" pitchFamily="34" charset="0"/>
                <a:ea typeface="+mj-ea"/>
                <a:cs typeface="+mj-cs"/>
              </a:rPr>
              <a:t>Was heißt vernetzen?</a:t>
            </a:r>
          </a:p>
          <a:p>
            <a:pPr marL="685800" indent="-685800" algn="l">
              <a:buFont typeface="Arial" panose="020B0604020202020204" pitchFamily="34" charset="0"/>
              <a:buChar char="•"/>
            </a:pPr>
            <a:r>
              <a:rPr lang="de-DE" sz="2000" dirty="0" smtClean="0">
                <a:solidFill>
                  <a:srgbClr val="FF0000"/>
                </a:solidFill>
                <a:latin typeface="Bahnschrift" panose="020B0502040204020203" pitchFamily="34" charset="0"/>
                <a:ea typeface="+mj-ea"/>
                <a:cs typeface="+mj-cs"/>
              </a:rPr>
              <a:t>Vorteile des Netzwerkes</a:t>
            </a:r>
          </a:p>
          <a:p>
            <a:pPr marL="685800" indent="-685800" algn="l">
              <a:buFont typeface="Arial" panose="020B0604020202020204" pitchFamily="34" charset="0"/>
              <a:buChar char="•"/>
            </a:pPr>
            <a:r>
              <a:rPr lang="de-DE" sz="2000" dirty="0">
                <a:solidFill>
                  <a:srgbClr val="FF0000"/>
                </a:solidFill>
                <a:latin typeface="Bahnschrift" panose="020B0502040204020203" pitchFamily="34" charset="0"/>
              </a:rPr>
              <a:t>Geschichte </a:t>
            </a:r>
            <a:r>
              <a:rPr lang="de-DE" sz="2000" dirty="0" smtClean="0">
                <a:solidFill>
                  <a:srgbClr val="FF0000"/>
                </a:solidFill>
                <a:latin typeface="Bahnschrift" panose="020B0502040204020203" pitchFamily="34" charset="0"/>
                <a:ea typeface="+mj-ea"/>
                <a:cs typeface="+mj-cs"/>
              </a:rPr>
              <a:t>des alten SAN-Netzwerkes</a:t>
            </a:r>
          </a:p>
          <a:p>
            <a:pPr marL="685800" indent="-685800" algn="l">
              <a:buFont typeface="Arial" panose="020B0604020202020204" pitchFamily="34" charset="0"/>
              <a:buChar char="•"/>
            </a:pPr>
            <a:r>
              <a:rPr lang="de-DE" sz="2000" dirty="0" smtClean="0">
                <a:solidFill>
                  <a:srgbClr val="FF0000"/>
                </a:solidFill>
                <a:latin typeface="Bahnschrift" panose="020B0502040204020203" pitchFamily="34" charset="0"/>
                <a:ea typeface="+mj-ea"/>
                <a:cs typeface="+mj-cs"/>
              </a:rPr>
              <a:t>Die Wiederauferstehung </a:t>
            </a:r>
          </a:p>
          <a:p>
            <a:pPr marL="685800" indent="-685800" algn="l">
              <a:buFont typeface="Arial" panose="020B0604020202020204" pitchFamily="34" charset="0"/>
              <a:buChar char="•"/>
            </a:pPr>
            <a:r>
              <a:rPr lang="de-DE" sz="2000" dirty="0" smtClean="0">
                <a:solidFill>
                  <a:srgbClr val="FF0000"/>
                </a:solidFill>
                <a:latin typeface="Bahnschrift" panose="020B0502040204020203" pitchFamily="34" charset="0"/>
                <a:ea typeface="+mj-ea"/>
                <a:cs typeface="+mj-cs"/>
              </a:rPr>
              <a:t>Mitarbeiten im Netzwerk</a:t>
            </a:r>
          </a:p>
          <a:p>
            <a:pPr marL="685800" indent="-685800" algn="l">
              <a:buFont typeface="Arial" panose="020B0604020202020204" pitchFamily="34" charset="0"/>
              <a:buChar char="•"/>
            </a:pPr>
            <a:r>
              <a:rPr lang="de-DE" sz="2000" dirty="0" smtClean="0">
                <a:solidFill>
                  <a:srgbClr val="FF0000"/>
                </a:solidFill>
                <a:latin typeface="Bahnschrift" panose="020B0502040204020203" pitchFamily="34" charset="0"/>
                <a:ea typeface="+mj-ea"/>
                <a:cs typeface="+mj-cs"/>
              </a:rPr>
              <a:t>Fragestunde</a:t>
            </a:r>
          </a:p>
          <a:p>
            <a:pPr marL="685800" indent="-685800" algn="l">
              <a:buFont typeface="Arial" panose="020B0604020202020204" pitchFamily="34" charset="0"/>
              <a:buChar char="•"/>
            </a:pPr>
            <a:endParaRPr lang="de-DE" sz="2000" dirty="0" smtClean="0">
              <a:solidFill>
                <a:srgbClr val="FF0000"/>
              </a:solidFill>
              <a:latin typeface="Bahnschrift" panose="020B0502040204020203" pitchFamily="34" charset="0"/>
              <a:ea typeface="+mj-ea"/>
              <a:cs typeface="+mj-cs"/>
            </a:endParaRPr>
          </a:p>
          <a:p>
            <a:pPr marL="685800" indent="-685800" algn="l">
              <a:buFont typeface="Arial" panose="020B0604020202020204" pitchFamily="34" charset="0"/>
              <a:buChar char="•"/>
            </a:pPr>
            <a:endParaRPr lang="de-DE" sz="2000" dirty="0" smtClean="0">
              <a:solidFill>
                <a:srgbClr val="FF0000"/>
              </a:solidFill>
              <a:latin typeface="Bahnschrift" panose="020B0502040204020203" pitchFamily="34" charset="0"/>
              <a:ea typeface="+mj-ea"/>
              <a:cs typeface="+mj-cs"/>
            </a:endParaRPr>
          </a:p>
          <a:p>
            <a:pPr marL="685800" indent="-685800" algn="l">
              <a:buFont typeface="Arial" panose="020B0604020202020204" pitchFamily="34" charset="0"/>
              <a:buChar char="•"/>
            </a:pPr>
            <a:endParaRPr lang="de-DE" sz="2000" dirty="0">
              <a:solidFill>
                <a:srgbClr val="FF0000"/>
              </a:solidFill>
              <a:latin typeface="Bahnschrift" panose="020B0502040204020203" pitchFamily="34" charset="0"/>
              <a:ea typeface="+mj-ea"/>
              <a:cs typeface="+mj-cs"/>
            </a:endParaRPr>
          </a:p>
        </p:txBody>
      </p:sp>
      <p:cxnSp>
        <p:nvCxnSpPr>
          <p:cNvPr id="7" name="Gewinkelter Verbinder 6"/>
          <p:cNvCxnSpPr/>
          <p:nvPr/>
        </p:nvCxnSpPr>
        <p:spPr>
          <a:xfrm flipV="1">
            <a:off x="674464" y="967827"/>
            <a:ext cx="9813702" cy="246611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6" name="Picture 2" descr="Logo FB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4464" y="350536"/>
            <a:ext cx="2447925" cy="741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A7857-A477-4347-8872-FCC8D47FEA1D}" type="slidenum">
              <a:rPr lang="de-DE" smtClean="0"/>
              <a:t>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498736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445075" y="1492307"/>
            <a:ext cx="9813702" cy="692979"/>
          </a:xfrm>
        </p:spPr>
        <p:txBody>
          <a:bodyPr/>
          <a:lstStyle/>
          <a:p>
            <a:pPr algn="l"/>
            <a:r>
              <a:rPr lang="de-DE" sz="4000" dirty="0" smtClean="0">
                <a:solidFill>
                  <a:srgbClr val="FF0000"/>
                </a:solidFill>
                <a:latin typeface="Arial Rounded MT Bold" panose="020F0704030504030204" pitchFamily="34" charset="0"/>
              </a:rPr>
              <a:t>Fragestunde	</a:t>
            </a:r>
            <a:endParaRPr lang="de-DE" sz="4000" dirty="0">
              <a:solidFill>
                <a:srgbClr val="FF0000"/>
              </a:solidFill>
              <a:latin typeface="Arial Rounded MT Bold" panose="020F0704030504030204" pitchFamily="34" charset="0"/>
            </a:endParaRP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674464" y="2315038"/>
            <a:ext cx="9813702" cy="4288961"/>
          </a:xfrm>
        </p:spPr>
        <p:txBody>
          <a:bodyPr>
            <a:noAutofit/>
          </a:bodyPr>
          <a:lstStyle/>
          <a:p>
            <a:pPr marL="685800" indent="-685800" algn="l">
              <a:buFont typeface="Arial" panose="020B0604020202020204" pitchFamily="34" charset="0"/>
              <a:buChar char="•"/>
            </a:pPr>
            <a:endParaRPr lang="de-DE" sz="2000" dirty="0" smtClean="0">
              <a:solidFill>
                <a:srgbClr val="FF0000"/>
              </a:solidFill>
              <a:latin typeface="Bahnschrift" panose="020B0502040204020203" pitchFamily="34" charset="0"/>
              <a:ea typeface="+mj-ea"/>
              <a:cs typeface="+mj-cs"/>
            </a:endParaRPr>
          </a:p>
          <a:p>
            <a:pPr marL="685800" indent="-685800" algn="l">
              <a:buFont typeface="Arial" panose="020B0604020202020204" pitchFamily="34" charset="0"/>
              <a:buChar char="•"/>
            </a:pPr>
            <a:r>
              <a:rPr lang="de-DE" sz="2000" dirty="0" smtClean="0">
                <a:solidFill>
                  <a:srgbClr val="FF0000"/>
                </a:solidFill>
                <a:latin typeface="Bahnschrift" panose="020B0502040204020203" pitchFamily="34" charset="0"/>
                <a:ea typeface="+mj-ea"/>
                <a:cs typeface="+mj-cs"/>
              </a:rPr>
              <a:t>Was ich nicht beantworten kann, werde ich aufschreiben und an geeigneter Stelle nachfragen</a:t>
            </a:r>
          </a:p>
          <a:p>
            <a:pPr marL="685800" indent="-685800" algn="l">
              <a:buFont typeface="Arial" panose="020B0604020202020204" pitchFamily="34" charset="0"/>
              <a:buChar char="•"/>
            </a:pPr>
            <a:endParaRPr lang="de-DE" sz="2000" dirty="0" smtClean="0">
              <a:solidFill>
                <a:srgbClr val="FF0000"/>
              </a:solidFill>
              <a:latin typeface="Bahnschrift" panose="020B0502040204020203" pitchFamily="34" charset="0"/>
              <a:ea typeface="+mj-ea"/>
              <a:cs typeface="+mj-cs"/>
            </a:endParaRPr>
          </a:p>
          <a:p>
            <a:pPr marL="685800" indent="-685800" algn="l">
              <a:buFont typeface="Arial" panose="020B0604020202020204" pitchFamily="34" charset="0"/>
              <a:buChar char="•"/>
            </a:pPr>
            <a:endParaRPr lang="de-DE" sz="2000" dirty="0">
              <a:solidFill>
                <a:srgbClr val="FF0000"/>
              </a:solidFill>
              <a:latin typeface="Bahnschrift" panose="020B0502040204020203" pitchFamily="34" charset="0"/>
              <a:ea typeface="+mj-ea"/>
              <a:cs typeface="+mj-cs"/>
            </a:endParaRPr>
          </a:p>
          <a:p>
            <a:pPr marL="685800" indent="-685800" algn="l">
              <a:buFont typeface="Arial" panose="020B0604020202020204" pitchFamily="34" charset="0"/>
              <a:buChar char="•"/>
            </a:pPr>
            <a:endParaRPr lang="de-DE" sz="2000" dirty="0" smtClean="0">
              <a:solidFill>
                <a:srgbClr val="FF0000"/>
              </a:solidFill>
              <a:latin typeface="Bahnschrift" panose="020B0502040204020203" pitchFamily="34" charset="0"/>
              <a:ea typeface="+mj-ea"/>
              <a:cs typeface="+mj-cs"/>
            </a:endParaRPr>
          </a:p>
          <a:p>
            <a:pPr marL="685800" indent="-685800" algn="l">
              <a:buFont typeface="Arial" panose="020B0604020202020204" pitchFamily="34" charset="0"/>
              <a:buChar char="•"/>
            </a:pPr>
            <a:endParaRPr lang="de-DE" sz="2000" dirty="0" smtClean="0">
              <a:solidFill>
                <a:srgbClr val="FF0000"/>
              </a:solidFill>
              <a:latin typeface="Bahnschrift" panose="020B0502040204020203" pitchFamily="34" charset="0"/>
              <a:ea typeface="+mj-ea"/>
              <a:cs typeface="+mj-cs"/>
            </a:endParaRPr>
          </a:p>
          <a:p>
            <a:pPr marL="685800" indent="-685800" algn="l">
              <a:buFont typeface="Arial" panose="020B0604020202020204" pitchFamily="34" charset="0"/>
              <a:buChar char="•"/>
            </a:pPr>
            <a:endParaRPr lang="de-DE" sz="2000" dirty="0" smtClean="0">
              <a:solidFill>
                <a:srgbClr val="FF0000"/>
              </a:solidFill>
              <a:latin typeface="Bahnschrift" panose="020B0502040204020203" pitchFamily="34" charset="0"/>
              <a:ea typeface="+mj-ea"/>
              <a:cs typeface="+mj-cs"/>
            </a:endParaRPr>
          </a:p>
          <a:p>
            <a:pPr marL="685800" indent="-685800" algn="l">
              <a:buFont typeface="Arial" panose="020B0604020202020204" pitchFamily="34" charset="0"/>
              <a:buChar char="•"/>
            </a:pPr>
            <a:endParaRPr lang="de-DE" sz="2000" dirty="0" smtClean="0">
              <a:solidFill>
                <a:srgbClr val="FF0000"/>
              </a:solidFill>
              <a:latin typeface="Bahnschrift" panose="020B0502040204020203" pitchFamily="34" charset="0"/>
              <a:ea typeface="+mj-ea"/>
              <a:cs typeface="+mj-cs"/>
            </a:endParaRPr>
          </a:p>
          <a:p>
            <a:pPr marL="685800" indent="-685800" algn="l">
              <a:buFont typeface="Arial" panose="020B0604020202020204" pitchFamily="34" charset="0"/>
              <a:buChar char="•"/>
            </a:pPr>
            <a:endParaRPr lang="de-DE" sz="2000" dirty="0" smtClean="0">
              <a:solidFill>
                <a:srgbClr val="FF0000"/>
              </a:solidFill>
              <a:latin typeface="Bahnschrift" panose="020B0502040204020203" pitchFamily="34" charset="0"/>
              <a:ea typeface="+mj-ea"/>
              <a:cs typeface="+mj-cs"/>
            </a:endParaRPr>
          </a:p>
          <a:p>
            <a:pPr marL="685800" indent="-685800" algn="l">
              <a:buFont typeface="Arial" panose="020B0604020202020204" pitchFamily="34" charset="0"/>
              <a:buChar char="•"/>
            </a:pPr>
            <a:endParaRPr lang="de-DE" sz="2000" dirty="0" smtClean="0">
              <a:solidFill>
                <a:srgbClr val="FF0000"/>
              </a:solidFill>
              <a:latin typeface="Bahnschrift" panose="020B0502040204020203" pitchFamily="34" charset="0"/>
              <a:ea typeface="+mj-ea"/>
              <a:cs typeface="+mj-cs"/>
            </a:endParaRPr>
          </a:p>
          <a:p>
            <a:pPr marL="685800" indent="-685800" algn="l">
              <a:buFont typeface="Arial" panose="020B0604020202020204" pitchFamily="34" charset="0"/>
              <a:buChar char="•"/>
            </a:pPr>
            <a:endParaRPr lang="de-DE" sz="2000" dirty="0" smtClean="0">
              <a:solidFill>
                <a:srgbClr val="FF0000"/>
              </a:solidFill>
              <a:latin typeface="Bahnschrift" panose="020B0502040204020203" pitchFamily="34" charset="0"/>
              <a:ea typeface="+mj-ea"/>
              <a:cs typeface="+mj-cs"/>
            </a:endParaRPr>
          </a:p>
          <a:p>
            <a:pPr marL="685800" indent="-685800" algn="l">
              <a:buFont typeface="Arial" panose="020B0604020202020204" pitchFamily="34" charset="0"/>
              <a:buChar char="•"/>
            </a:pPr>
            <a:endParaRPr lang="de-DE" sz="2000" dirty="0" smtClean="0">
              <a:solidFill>
                <a:srgbClr val="FF0000"/>
              </a:solidFill>
              <a:latin typeface="Bahnschrift" panose="020B0502040204020203" pitchFamily="34" charset="0"/>
              <a:ea typeface="+mj-ea"/>
              <a:cs typeface="+mj-cs"/>
            </a:endParaRPr>
          </a:p>
          <a:p>
            <a:pPr marL="685800" indent="-685800" algn="l">
              <a:buFont typeface="Arial" panose="020B0604020202020204" pitchFamily="34" charset="0"/>
              <a:buChar char="•"/>
            </a:pPr>
            <a:endParaRPr lang="de-DE" sz="1800" dirty="0" smtClean="0">
              <a:solidFill>
                <a:srgbClr val="FF0000"/>
              </a:solidFill>
              <a:latin typeface="Bahnschrift" panose="020B0502040204020203" pitchFamily="34" charset="0"/>
              <a:ea typeface="+mj-ea"/>
              <a:cs typeface="+mj-cs"/>
            </a:endParaRPr>
          </a:p>
          <a:p>
            <a:pPr marL="685800" indent="-685800" algn="l">
              <a:buFont typeface="Arial" panose="020B0604020202020204" pitchFamily="34" charset="0"/>
              <a:buChar char="•"/>
            </a:pPr>
            <a:endParaRPr lang="de-DE" sz="2000" dirty="0" smtClean="0">
              <a:solidFill>
                <a:srgbClr val="FF0000"/>
              </a:solidFill>
              <a:latin typeface="Bahnschrift" panose="020B0502040204020203" pitchFamily="34" charset="0"/>
              <a:ea typeface="+mj-ea"/>
              <a:cs typeface="+mj-cs"/>
            </a:endParaRPr>
          </a:p>
        </p:txBody>
      </p:sp>
      <p:cxnSp>
        <p:nvCxnSpPr>
          <p:cNvPr id="7" name="Gewinkelter Verbinder 6"/>
          <p:cNvCxnSpPr/>
          <p:nvPr/>
        </p:nvCxnSpPr>
        <p:spPr>
          <a:xfrm flipV="1">
            <a:off x="674464" y="1009091"/>
            <a:ext cx="9813702" cy="246611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6" name="Picture 2" descr="Logo FB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4464" y="350536"/>
            <a:ext cx="2447925" cy="741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feld 4"/>
          <p:cNvSpPr txBox="1"/>
          <p:nvPr/>
        </p:nvSpPr>
        <p:spPr>
          <a:xfrm>
            <a:off x="7659067" y="4090403"/>
            <a:ext cx="52647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4400" dirty="0" smtClean="0"/>
              <a:t>?</a:t>
            </a:r>
            <a:endParaRPr lang="de-DE" sz="4400" dirty="0"/>
          </a:p>
        </p:txBody>
      </p:sp>
      <p:sp>
        <p:nvSpPr>
          <p:cNvPr id="8" name="Textfeld 7"/>
          <p:cNvSpPr txBox="1"/>
          <p:nvPr/>
        </p:nvSpPr>
        <p:spPr>
          <a:xfrm rot="20507867">
            <a:off x="4839855" y="1415845"/>
            <a:ext cx="52647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4400" dirty="0" smtClean="0">
                <a:solidFill>
                  <a:schemeClr val="accent3">
                    <a:lumMod val="75000"/>
                  </a:schemeClr>
                </a:solidFill>
              </a:rPr>
              <a:t>?</a:t>
            </a:r>
            <a:endParaRPr lang="de-DE" sz="4400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9" name="Textfeld 8"/>
          <p:cNvSpPr txBox="1"/>
          <p:nvPr/>
        </p:nvSpPr>
        <p:spPr>
          <a:xfrm>
            <a:off x="6846841" y="814807"/>
            <a:ext cx="52647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4400" dirty="0" smtClean="0"/>
              <a:t>?</a:t>
            </a:r>
            <a:endParaRPr lang="de-DE" sz="4400" dirty="0"/>
          </a:p>
        </p:txBody>
      </p:sp>
      <p:sp>
        <p:nvSpPr>
          <p:cNvPr id="10" name="Textfeld 9"/>
          <p:cNvSpPr txBox="1"/>
          <p:nvPr/>
        </p:nvSpPr>
        <p:spPr>
          <a:xfrm>
            <a:off x="1254223" y="5215934"/>
            <a:ext cx="52647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4400" dirty="0" smtClean="0">
                <a:solidFill>
                  <a:srgbClr val="C00000"/>
                </a:solidFill>
              </a:rPr>
              <a:t>?</a:t>
            </a:r>
            <a:endParaRPr lang="de-DE" sz="4400" dirty="0">
              <a:solidFill>
                <a:srgbClr val="C00000"/>
              </a:solidFill>
            </a:endParaRPr>
          </a:p>
        </p:txBody>
      </p:sp>
      <p:sp>
        <p:nvSpPr>
          <p:cNvPr id="11" name="Textfeld 10"/>
          <p:cNvSpPr txBox="1"/>
          <p:nvPr/>
        </p:nvSpPr>
        <p:spPr>
          <a:xfrm rot="1467258">
            <a:off x="2425109" y="5827329"/>
            <a:ext cx="52647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4400" dirty="0" smtClean="0">
                <a:solidFill>
                  <a:srgbClr val="7030A0"/>
                </a:solidFill>
              </a:rPr>
              <a:t>?</a:t>
            </a:r>
            <a:endParaRPr lang="de-DE" sz="4400" dirty="0">
              <a:solidFill>
                <a:srgbClr val="7030A0"/>
              </a:solidFill>
            </a:endParaRPr>
          </a:p>
        </p:txBody>
      </p:sp>
      <p:sp>
        <p:nvSpPr>
          <p:cNvPr id="12" name="Textfeld 11"/>
          <p:cNvSpPr txBox="1"/>
          <p:nvPr/>
        </p:nvSpPr>
        <p:spPr>
          <a:xfrm rot="20233492">
            <a:off x="8222485" y="1874678"/>
            <a:ext cx="52647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4400" dirty="0" smtClean="0">
                <a:solidFill>
                  <a:srgbClr val="FFC000"/>
                </a:solidFill>
              </a:rPr>
              <a:t>?</a:t>
            </a:r>
            <a:endParaRPr lang="de-DE" sz="4400" dirty="0">
              <a:solidFill>
                <a:srgbClr val="FFC000"/>
              </a:solidFill>
            </a:endParaRPr>
          </a:p>
        </p:txBody>
      </p:sp>
      <p:sp>
        <p:nvSpPr>
          <p:cNvPr id="13" name="Textfeld 12"/>
          <p:cNvSpPr txBox="1"/>
          <p:nvPr/>
        </p:nvSpPr>
        <p:spPr>
          <a:xfrm rot="20830381">
            <a:off x="5377773" y="3494552"/>
            <a:ext cx="52647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4400" dirty="0" smtClean="0"/>
              <a:t>?</a:t>
            </a:r>
            <a:endParaRPr lang="de-DE" sz="4400" dirty="0"/>
          </a:p>
        </p:txBody>
      </p:sp>
      <p:sp>
        <p:nvSpPr>
          <p:cNvPr id="14" name="Textfeld 13"/>
          <p:cNvSpPr txBox="1"/>
          <p:nvPr/>
        </p:nvSpPr>
        <p:spPr>
          <a:xfrm>
            <a:off x="6225309" y="5680201"/>
            <a:ext cx="52647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4400" dirty="0" smtClean="0">
                <a:solidFill>
                  <a:srgbClr val="FF0000"/>
                </a:solidFill>
              </a:rPr>
              <a:t>?</a:t>
            </a:r>
            <a:endParaRPr lang="de-DE" sz="4400" dirty="0">
              <a:solidFill>
                <a:srgbClr val="FF0000"/>
              </a:solidFill>
            </a:endParaRPr>
          </a:p>
        </p:txBody>
      </p:sp>
      <p:pic>
        <p:nvPicPr>
          <p:cNvPr id="6" name="Grafik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99929" y="3906982"/>
            <a:ext cx="2435142" cy="2791504"/>
          </a:xfrm>
          <a:prstGeom prst="rect">
            <a:avLst/>
          </a:prstGeom>
        </p:spPr>
      </p:pic>
      <p:sp>
        <p:nvSpPr>
          <p:cNvPr id="4" name="Wolke 3"/>
          <p:cNvSpPr/>
          <p:nvPr/>
        </p:nvSpPr>
        <p:spPr>
          <a:xfrm>
            <a:off x="4839855" y="3417455"/>
            <a:ext cx="1385454" cy="923636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6" name="Textfeld 15"/>
          <p:cNvSpPr txBox="1"/>
          <p:nvPr/>
        </p:nvSpPr>
        <p:spPr>
          <a:xfrm rot="20698217">
            <a:off x="5298931" y="3582665"/>
            <a:ext cx="52647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4400" dirty="0" smtClean="0"/>
              <a:t>?</a:t>
            </a:r>
            <a:endParaRPr lang="de-DE" sz="4400" dirty="0"/>
          </a:p>
        </p:txBody>
      </p:sp>
      <p:sp>
        <p:nvSpPr>
          <p:cNvPr id="15" name="Rechteck 14"/>
          <p:cNvSpPr/>
          <p:nvPr/>
        </p:nvSpPr>
        <p:spPr>
          <a:xfrm>
            <a:off x="4839855" y="5107709"/>
            <a:ext cx="240145" cy="29556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7" name="Foliennummernplatzhalter 1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A7857-A477-4347-8872-FCC8D47FEA1D}" type="slidenum">
              <a:rPr lang="de-DE" smtClean="0"/>
              <a:t>20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476676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74464" y="1308349"/>
            <a:ext cx="9813702" cy="692979"/>
          </a:xfrm>
        </p:spPr>
        <p:txBody>
          <a:bodyPr/>
          <a:lstStyle/>
          <a:p>
            <a:pPr algn="l"/>
            <a:r>
              <a:rPr lang="de-DE" sz="4000" dirty="0" smtClean="0">
                <a:solidFill>
                  <a:srgbClr val="FF0000"/>
                </a:solidFill>
                <a:latin typeface="Arial Rounded MT Bold" panose="020F0704030504030204" pitchFamily="34" charset="0"/>
              </a:rPr>
              <a:t>Warum das SAN wieder einführen?</a:t>
            </a:r>
            <a:endParaRPr lang="de-DE" sz="4000" dirty="0">
              <a:solidFill>
                <a:srgbClr val="FF0000"/>
              </a:solidFill>
              <a:latin typeface="Arial Rounded MT Bold" panose="020F0704030504030204" pitchFamily="34" charset="0"/>
            </a:endParaRP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674464" y="2315039"/>
            <a:ext cx="9813702" cy="3335628"/>
          </a:xfrm>
        </p:spPr>
        <p:txBody>
          <a:bodyPr>
            <a:noAutofit/>
          </a:bodyPr>
          <a:lstStyle/>
          <a:p>
            <a:pPr marL="685800" indent="-685800" algn="l">
              <a:buFont typeface="Arial" panose="020B0604020202020204" pitchFamily="34" charset="0"/>
              <a:buChar char="•"/>
            </a:pPr>
            <a:r>
              <a:rPr lang="de-DE" sz="2000" dirty="0" smtClean="0">
                <a:solidFill>
                  <a:srgbClr val="FF0000"/>
                </a:solidFill>
                <a:latin typeface="Bahnschrift" panose="020B0502040204020203" pitchFamily="34" charset="0"/>
                <a:ea typeface="+mj-ea"/>
                <a:cs typeface="+mj-cs"/>
              </a:rPr>
              <a:t>Viele neue Mitarbeiter*innen werden eingestellt</a:t>
            </a:r>
          </a:p>
          <a:p>
            <a:pPr marL="685800" indent="-685800" algn="l">
              <a:buFont typeface="Arial" panose="020B0604020202020204" pitchFamily="34" charset="0"/>
              <a:buChar char="•"/>
            </a:pPr>
            <a:r>
              <a:rPr lang="de-DE" sz="2000" dirty="0" smtClean="0">
                <a:solidFill>
                  <a:srgbClr val="FF0000"/>
                </a:solidFill>
                <a:latin typeface="Bahnschrift" panose="020B0502040204020203" pitchFamily="34" charset="0"/>
                <a:ea typeface="+mj-ea"/>
                <a:cs typeface="+mj-cs"/>
              </a:rPr>
              <a:t>Wenig Kontakte zu anderen – Vereinsamung aufbrechen – Vereinzelung verhindern</a:t>
            </a:r>
          </a:p>
          <a:p>
            <a:pPr marL="685800" indent="-685800" algn="l">
              <a:buFont typeface="Arial" panose="020B0604020202020204" pitchFamily="34" charset="0"/>
              <a:buChar char="•"/>
            </a:pPr>
            <a:r>
              <a:rPr lang="de-DE" sz="2000" dirty="0" smtClean="0">
                <a:solidFill>
                  <a:srgbClr val="FF0000"/>
                </a:solidFill>
                <a:latin typeface="Bahnschrift" panose="020B0502040204020203" pitchFamily="34" charset="0"/>
                <a:ea typeface="+mj-ea"/>
                <a:cs typeface="+mj-cs"/>
              </a:rPr>
              <a:t>Arbeitsüberlast</a:t>
            </a:r>
          </a:p>
          <a:p>
            <a:pPr marL="685800" indent="-685800" algn="l">
              <a:buFont typeface="Arial" panose="020B0604020202020204" pitchFamily="34" charset="0"/>
              <a:buChar char="•"/>
            </a:pPr>
            <a:r>
              <a:rPr lang="de-DE" sz="2000" dirty="0" smtClean="0">
                <a:solidFill>
                  <a:srgbClr val="FF0000"/>
                </a:solidFill>
                <a:latin typeface="Bahnschrift" panose="020B0502040204020203" pitchFamily="34" charset="0"/>
                <a:ea typeface="+mj-ea"/>
                <a:cs typeface="+mj-cs"/>
              </a:rPr>
              <a:t>Viel Verwaltungsarbeit – nicht vergleichbar mit der Freien Wirtschaft</a:t>
            </a:r>
          </a:p>
          <a:p>
            <a:pPr marL="685800" indent="-685800" algn="l">
              <a:buFont typeface="Arial" panose="020B0604020202020204" pitchFamily="34" charset="0"/>
              <a:buChar char="•"/>
            </a:pPr>
            <a:r>
              <a:rPr lang="de-DE" sz="2000" dirty="0" smtClean="0">
                <a:solidFill>
                  <a:srgbClr val="FF0000"/>
                </a:solidFill>
                <a:latin typeface="Bahnschrift" panose="020B0502040204020203" pitchFamily="34" charset="0"/>
                <a:ea typeface="+mj-ea"/>
                <a:cs typeface="+mj-cs"/>
              </a:rPr>
              <a:t>Learning </a:t>
            </a:r>
            <a:r>
              <a:rPr lang="de-DE" sz="2000" dirty="0" err="1" smtClean="0">
                <a:solidFill>
                  <a:srgbClr val="FF0000"/>
                </a:solidFill>
                <a:latin typeface="Bahnschrift" panose="020B0502040204020203" pitchFamily="34" charset="0"/>
                <a:ea typeface="+mj-ea"/>
                <a:cs typeface="+mj-cs"/>
              </a:rPr>
              <a:t>by</a:t>
            </a:r>
            <a:r>
              <a:rPr lang="de-DE" sz="2000" dirty="0" smtClean="0">
                <a:solidFill>
                  <a:srgbClr val="FF0000"/>
                </a:solidFill>
                <a:latin typeface="Bahnschrift" panose="020B0502040204020203" pitchFamily="34" charset="0"/>
                <a:ea typeface="+mj-ea"/>
                <a:cs typeface="+mj-cs"/>
              </a:rPr>
              <a:t> </a:t>
            </a:r>
            <a:r>
              <a:rPr lang="de-DE" sz="2000" dirty="0" err="1" smtClean="0">
                <a:solidFill>
                  <a:srgbClr val="FF0000"/>
                </a:solidFill>
                <a:latin typeface="Bahnschrift" panose="020B0502040204020203" pitchFamily="34" charset="0"/>
                <a:ea typeface="+mj-ea"/>
                <a:cs typeface="+mj-cs"/>
              </a:rPr>
              <a:t>doing</a:t>
            </a:r>
            <a:endParaRPr lang="de-DE" sz="2000" dirty="0" smtClean="0">
              <a:solidFill>
                <a:srgbClr val="FF0000"/>
              </a:solidFill>
              <a:latin typeface="Bahnschrift" panose="020B0502040204020203" pitchFamily="34" charset="0"/>
              <a:ea typeface="+mj-ea"/>
              <a:cs typeface="+mj-cs"/>
            </a:endParaRPr>
          </a:p>
          <a:p>
            <a:pPr marL="685800" indent="-685800" algn="l">
              <a:buFont typeface="Arial" panose="020B0604020202020204" pitchFamily="34" charset="0"/>
              <a:buChar char="•"/>
            </a:pPr>
            <a:r>
              <a:rPr lang="de-DE" sz="2000" dirty="0" smtClean="0">
                <a:solidFill>
                  <a:srgbClr val="FF0000"/>
                </a:solidFill>
                <a:latin typeface="Bahnschrift" panose="020B0502040204020203" pitchFamily="34" charset="0"/>
                <a:ea typeface="+mj-ea"/>
                <a:cs typeface="+mj-cs"/>
              </a:rPr>
              <a:t>Vermittlung von Halbwissen</a:t>
            </a:r>
          </a:p>
          <a:p>
            <a:pPr marL="685800" indent="-685800" algn="l">
              <a:buFont typeface="Arial" panose="020B0604020202020204" pitchFamily="34" charset="0"/>
              <a:buChar char="•"/>
            </a:pPr>
            <a:r>
              <a:rPr lang="de-DE" sz="2000" dirty="0" smtClean="0">
                <a:solidFill>
                  <a:srgbClr val="FF0000"/>
                </a:solidFill>
                <a:latin typeface="Bahnschrift" panose="020B0502040204020203" pitchFamily="34" charset="0"/>
                <a:ea typeface="+mj-ea"/>
                <a:cs typeface="+mj-cs"/>
              </a:rPr>
              <a:t>Vernetzung ist nützlich auch für Vorgesetzte und Leitung</a:t>
            </a:r>
          </a:p>
          <a:p>
            <a:pPr marL="685800" indent="-685800" algn="l">
              <a:buFont typeface="Arial" panose="020B0604020202020204" pitchFamily="34" charset="0"/>
              <a:buChar char="•"/>
            </a:pPr>
            <a:endParaRPr lang="de-DE" sz="2000" dirty="0" smtClean="0">
              <a:solidFill>
                <a:srgbClr val="FF0000"/>
              </a:solidFill>
              <a:latin typeface="Bahnschrift" panose="020B0502040204020203" pitchFamily="34" charset="0"/>
              <a:ea typeface="+mj-ea"/>
              <a:cs typeface="+mj-cs"/>
            </a:endParaRPr>
          </a:p>
          <a:p>
            <a:pPr marL="685800" indent="-685800" algn="l">
              <a:buFont typeface="Arial" panose="020B0604020202020204" pitchFamily="34" charset="0"/>
              <a:buChar char="•"/>
            </a:pPr>
            <a:endParaRPr lang="de-DE" sz="2000" dirty="0" smtClean="0">
              <a:solidFill>
                <a:srgbClr val="FF0000"/>
              </a:solidFill>
              <a:latin typeface="Bahnschrift" panose="020B0502040204020203" pitchFamily="34" charset="0"/>
              <a:ea typeface="+mj-ea"/>
              <a:cs typeface="+mj-cs"/>
            </a:endParaRPr>
          </a:p>
          <a:p>
            <a:pPr marL="685800" indent="-685800" algn="l">
              <a:buFont typeface="Arial" panose="020B0604020202020204" pitchFamily="34" charset="0"/>
              <a:buChar char="•"/>
            </a:pPr>
            <a:endParaRPr lang="de-DE" sz="2000" dirty="0" smtClean="0">
              <a:solidFill>
                <a:srgbClr val="FF0000"/>
              </a:solidFill>
              <a:latin typeface="Bahnschrift" panose="020B0502040204020203" pitchFamily="34" charset="0"/>
              <a:ea typeface="+mj-ea"/>
              <a:cs typeface="+mj-cs"/>
            </a:endParaRPr>
          </a:p>
          <a:p>
            <a:pPr marL="685800" indent="-685800" algn="l">
              <a:buFont typeface="Arial" panose="020B0604020202020204" pitchFamily="34" charset="0"/>
              <a:buChar char="•"/>
            </a:pPr>
            <a:endParaRPr lang="de-DE" sz="2000" dirty="0">
              <a:solidFill>
                <a:srgbClr val="FF0000"/>
              </a:solidFill>
              <a:latin typeface="Bahnschrift" panose="020B0502040204020203" pitchFamily="34" charset="0"/>
              <a:ea typeface="+mj-ea"/>
              <a:cs typeface="+mj-cs"/>
            </a:endParaRPr>
          </a:p>
        </p:txBody>
      </p:sp>
      <p:cxnSp>
        <p:nvCxnSpPr>
          <p:cNvPr id="7" name="Gewinkelter Verbinder 6"/>
          <p:cNvCxnSpPr/>
          <p:nvPr/>
        </p:nvCxnSpPr>
        <p:spPr>
          <a:xfrm flipV="1">
            <a:off x="674464" y="967827"/>
            <a:ext cx="9813702" cy="246611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6" name="Picture 2" descr="Logo FB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4464" y="350536"/>
            <a:ext cx="2447925" cy="741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A7857-A477-4347-8872-FCC8D47FEA1D}" type="slidenum">
              <a:rPr lang="de-DE" smtClean="0"/>
              <a:t>3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961595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74464" y="1308349"/>
            <a:ext cx="9813702" cy="692979"/>
          </a:xfrm>
        </p:spPr>
        <p:txBody>
          <a:bodyPr/>
          <a:lstStyle/>
          <a:p>
            <a:pPr algn="l"/>
            <a:r>
              <a:rPr lang="de-DE" sz="4000" dirty="0" smtClean="0">
                <a:solidFill>
                  <a:srgbClr val="FF0000"/>
                </a:solidFill>
                <a:latin typeface="Arial Rounded MT Bold" panose="020F0704030504030204" pitchFamily="34" charset="0"/>
              </a:rPr>
              <a:t>Warum das SAN wieder einführen?</a:t>
            </a:r>
            <a:endParaRPr lang="de-DE" sz="4000" dirty="0">
              <a:solidFill>
                <a:srgbClr val="FF0000"/>
              </a:solidFill>
              <a:latin typeface="Arial Rounded MT Bold" panose="020F0704030504030204" pitchFamily="34" charset="0"/>
            </a:endParaRP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674464" y="2315039"/>
            <a:ext cx="9813702" cy="3335628"/>
          </a:xfrm>
        </p:spPr>
        <p:txBody>
          <a:bodyPr>
            <a:noAutofit/>
          </a:bodyPr>
          <a:lstStyle/>
          <a:p>
            <a:pPr marL="685800" indent="-685800" algn="l">
              <a:buFont typeface="Arial" panose="020B0604020202020204" pitchFamily="34" charset="0"/>
              <a:buChar char="•"/>
            </a:pPr>
            <a:r>
              <a:rPr lang="de-DE" sz="2000" dirty="0" smtClean="0">
                <a:solidFill>
                  <a:srgbClr val="FF0000"/>
                </a:solidFill>
                <a:latin typeface="Bahnschrift" panose="020B0502040204020203" pitchFamily="34" charset="0"/>
                <a:ea typeface="+mj-ea"/>
                <a:cs typeface="+mj-cs"/>
              </a:rPr>
              <a:t>Willkommen, Begrüßung von neuen Kolleg*innen in der ersten Woche</a:t>
            </a:r>
          </a:p>
          <a:p>
            <a:pPr marL="685800" indent="-685800" algn="l">
              <a:buFont typeface="Arial" panose="020B0604020202020204" pitchFamily="34" charset="0"/>
              <a:buChar char="•"/>
            </a:pPr>
            <a:r>
              <a:rPr lang="de-DE" sz="2000" dirty="0" smtClean="0">
                <a:solidFill>
                  <a:srgbClr val="FF0000"/>
                </a:solidFill>
                <a:latin typeface="Bahnschrift" panose="020B0502040204020203" pitchFamily="34" charset="0"/>
                <a:ea typeface="+mj-ea"/>
                <a:cs typeface="+mj-cs"/>
              </a:rPr>
              <a:t>Vernetzung sichtbar machen</a:t>
            </a:r>
          </a:p>
          <a:p>
            <a:pPr marL="685800" indent="-685800" algn="l">
              <a:buFont typeface="Arial" panose="020B0604020202020204" pitchFamily="34" charset="0"/>
              <a:buChar char="•"/>
            </a:pPr>
            <a:r>
              <a:rPr lang="de-DE" sz="2000" dirty="0" smtClean="0">
                <a:solidFill>
                  <a:srgbClr val="FF0000"/>
                </a:solidFill>
                <a:latin typeface="Bahnschrift" panose="020B0502040204020203" pitchFamily="34" charset="0"/>
                <a:ea typeface="+mj-ea"/>
                <a:cs typeface="+mj-cs"/>
              </a:rPr>
              <a:t>Digitalisierung schreitet voran  </a:t>
            </a:r>
          </a:p>
          <a:p>
            <a:pPr marL="685800" indent="-685800" algn="l">
              <a:buFont typeface="Arial" panose="020B0604020202020204" pitchFamily="34" charset="0"/>
              <a:buChar char="•"/>
            </a:pPr>
            <a:r>
              <a:rPr lang="de-DE" sz="2000" dirty="0" smtClean="0">
                <a:solidFill>
                  <a:srgbClr val="FF0000"/>
                </a:solidFill>
                <a:latin typeface="Bahnschrift" panose="020B0502040204020203" pitchFamily="34" charset="0"/>
                <a:ea typeface="+mj-ea"/>
                <a:cs typeface="+mj-cs"/>
              </a:rPr>
              <a:t>Erkenntnisgewinn durch Bündelung unterschiedlicher Kompetenzen </a:t>
            </a:r>
          </a:p>
          <a:p>
            <a:pPr marL="685800" indent="-685800" algn="l">
              <a:buFont typeface="Arial" panose="020B0604020202020204" pitchFamily="34" charset="0"/>
              <a:buChar char="•"/>
            </a:pPr>
            <a:r>
              <a:rPr lang="de-DE" sz="2000" dirty="0" smtClean="0">
                <a:solidFill>
                  <a:srgbClr val="FF0000"/>
                </a:solidFill>
                <a:latin typeface="Bahnschrift" panose="020B0502040204020203" pitchFamily="34" charset="0"/>
                <a:ea typeface="+mj-ea"/>
                <a:cs typeface="+mj-cs"/>
              </a:rPr>
              <a:t>Effizientere Abarbeitung von Arbeitsvorgängen und -abläufen</a:t>
            </a:r>
          </a:p>
          <a:p>
            <a:pPr marL="685800" indent="-685800" algn="l">
              <a:buFont typeface="Arial" panose="020B0604020202020204" pitchFamily="34" charset="0"/>
              <a:buChar char="•"/>
            </a:pPr>
            <a:r>
              <a:rPr lang="de-DE" sz="2000" dirty="0" smtClean="0">
                <a:solidFill>
                  <a:srgbClr val="FF0000"/>
                </a:solidFill>
                <a:latin typeface="Bahnschrift" panose="020B0502040204020203" pitchFamily="34" charset="0"/>
                <a:ea typeface="+mj-ea"/>
                <a:cs typeface="+mj-cs"/>
              </a:rPr>
              <a:t>Aneignung von Wissen wird erleichtert</a:t>
            </a:r>
          </a:p>
          <a:p>
            <a:pPr marL="685800" indent="-685800" algn="l">
              <a:buFont typeface="Arial" panose="020B0604020202020204" pitchFamily="34" charset="0"/>
              <a:buChar char="•"/>
            </a:pPr>
            <a:r>
              <a:rPr lang="de-DE" sz="2000" dirty="0" smtClean="0">
                <a:solidFill>
                  <a:srgbClr val="FF0000"/>
                </a:solidFill>
                <a:latin typeface="Bahnschrift" panose="020B0502040204020203" pitchFamily="34" charset="0"/>
                <a:ea typeface="+mj-ea"/>
                <a:cs typeface="+mj-cs"/>
              </a:rPr>
              <a:t>Macht Spaß und Freude</a:t>
            </a:r>
          </a:p>
          <a:p>
            <a:pPr marL="685800" indent="-685800" algn="l">
              <a:buFont typeface="Arial" panose="020B0604020202020204" pitchFamily="34" charset="0"/>
              <a:buChar char="•"/>
            </a:pPr>
            <a:endParaRPr lang="de-DE" sz="2000" dirty="0" smtClean="0">
              <a:solidFill>
                <a:srgbClr val="FF0000"/>
              </a:solidFill>
              <a:latin typeface="Bahnschrift" panose="020B0502040204020203" pitchFamily="34" charset="0"/>
              <a:ea typeface="+mj-ea"/>
              <a:cs typeface="+mj-cs"/>
            </a:endParaRPr>
          </a:p>
          <a:p>
            <a:pPr marL="685800" indent="-685800" algn="l">
              <a:buFont typeface="Arial" panose="020B0604020202020204" pitchFamily="34" charset="0"/>
              <a:buChar char="•"/>
            </a:pPr>
            <a:endParaRPr lang="de-DE" sz="2000" dirty="0" smtClean="0">
              <a:solidFill>
                <a:srgbClr val="FF0000"/>
              </a:solidFill>
              <a:latin typeface="Bahnschrift" panose="020B0502040204020203" pitchFamily="34" charset="0"/>
              <a:ea typeface="+mj-ea"/>
              <a:cs typeface="+mj-cs"/>
            </a:endParaRPr>
          </a:p>
          <a:p>
            <a:pPr marL="685800" indent="-685800" algn="l">
              <a:buFont typeface="Arial" panose="020B0604020202020204" pitchFamily="34" charset="0"/>
              <a:buChar char="•"/>
            </a:pPr>
            <a:endParaRPr lang="de-DE" sz="2000" dirty="0" smtClean="0">
              <a:solidFill>
                <a:srgbClr val="FF0000"/>
              </a:solidFill>
              <a:latin typeface="Bahnschrift" panose="020B0502040204020203" pitchFamily="34" charset="0"/>
              <a:ea typeface="+mj-ea"/>
              <a:cs typeface="+mj-cs"/>
            </a:endParaRPr>
          </a:p>
          <a:p>
            <a:pPr marL="685800" indent="-685800" algn="l">
              <a:buFont typeface="Arial" panose="020B0604020202020204" pitchFamily="34" charset="0"/>
              <a:buChar char="•"/>
            </a:pPr>
            <a:endParaRPr lang="de-DE" sz="2000" dirty="0">
              <a:solidFill>
                <a:srgbClr val="FF0000"/>
              </a:solidFill>
              <a:latin typeface="Bahnschrift" panose="020B0502040204020203" pitchFamily="34" charset="0"/>
              <a:ea typeface="+mj-ea"/>
              <a:cs typeface="+mj-cs"/>
            </a:endParaRPr>
          </a:p>
        </p:txBody>
      </p:sp>
      <p:cxnSp>
        <p:nvCxnSpPr>
          <p:cNvPr id="7" name="Gewinkelter Verbinder 6"/>
          <p:cNvCxnSpPr/>
          <p:nvPr/>
        </p:nvCxnSpPr>
        <p:spPr>
          <a:xfrm flipV="1">
            <a:off x="674464" y="967827"/>
            <a:ext cx="9813702" cy="246611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6" name="Picture 2" descr="Logo FB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4464" y="350536"/>
            <a:ext cx="2447925" cy="741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A7857-A477-4347-8872-FCC8D47FEA1D}" type="slidenum">
              <a:rPr lang="de-DE" smtClean="0"/>
              <a:t>4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084805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74464" y="1683367"/>
            <a:ext cx="9813702" cy="1046760"/>
          </a:xfrm>
        </p:spPr>
        <p:txBody>
          <a:bodyPr/>
          <a:lstStyle/>
          <a:p>
            <a:pPr algn="l"/>
            <a:r>
              <a:rPr lang="de-DE" dirty="0" smtClean="0">
                <a:solidFill>
                  <a:srgbClr val="FF0000"/>
                </a:solidFill>
                <a:latin typeface="Arial Rounded MT Bold" panose="020F0704030504030204" pitchFamily="34" charset="0"/>
              </a:rPr>
              <a:t>Inhaltsverzeichnis</a:t>
            </a:r>
            <a:endParaRPr lang="de-DE" dirty="0">
              <a:solidFill>
                <a:srgbClr val="FF0000"/>
              </a:solidFill>
              <a:latin typeface="Arial Rounded MT Bold" panose="020F0704030504030204" pitchFamily="34" charset="0"/>
            </a:endParaRP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837126" y="2987899"/>
            <a:ext cx="9813702" cy="3335628"/>
          </a:xfrm>
        </p:spPr>
        <p:txBody>
          <a:bodyPr>
            <a:noAutofit/>
          </a:bodyPr>
          <a:lstStyle/>
          <a:p>
            <a:pPr marL="685800" indent="-685800" algn="l">
              <a:buFont typeface="Arial" panose="020B0604020202020204" pitchFamily="34" charset="0"/>
              <a:buChar char="•"/>
            </a:pPr>
            <a:r>
              <a:rPr lang="de-DE" sz="2000" dirty="0">
                <a:solidFill>
                  <a:srgbClr val="FF0000"/>
                </a:solidFill>
                <a:latin typeface="Bahnschrift" panose="020B0502040204020203" pitchFamily="34" charset="0"/>
              </a:rPr>
              <a:t>Warum das  Sekretärin-Assistenz-Netzwerk (SAN) wieder einführen?</a:t>
            </a:r>
          </a:p>
          <a:p>
            <a:pPr marL="685800" indent="-685800" algn="l">
              <a:buFont typeface="Arial" panose="020B0604020202020204" pitchFamily="34" charset="0"/>
              <a:buChar char="•"/>
            </a:pPr>
            <a:r>
              <a:rPr lang="de-DE" sz="3600" dirty="0">
                <a:solidFill>
                  <a:schemeClr val="accent5">
                    <a:lumMod val="50000"/>
                  </a:schemeClr>
                </a:solidFill>
                <a:latin typeface="Bahnschrift" panose="020B0502040204020203" pitchFamily="34" charset="0"/>
              </a:rPr>
              <a:t>Was heißt vernetzen?</a:t>
            </a:r>
          </a:p>
          <a:p>
            <a:pPr marL="685800" indent="-685800" algn="l">
              <a:buFont typeface="Arial" panose="020B0604020202020204" pitchFamily="34" charset="0"/>
              <a:buChar char="•"/>
            </a:pPr>
            <a:r>
              <a:rPr lang="de-DE" sz="2000" dirty="0">
                <a:solidFill>
                  <a:srgbClr val="FF0000"/>
                </a:solidFill>
                <a:latin typeface="Bahnschrift" panose="020B0502040204020203" pitchFamily="34" charset="0"/>
              </a:rPr>
              <a:t>Vorteile des Netzwerkes</a:t>
            </a:r>
          </a:p>
          <a:p>
            <a:pPr marL="685800" indent="-685800" algn="l">
              <a:buFont typeface="Arial" panose="020B0604020202020204" pitchFamily="34" charset="0"/>
              <a:buChar char="•"/>
            </a:pPr>
            <a:r>
              <a:rPr lang="de-DE" sz="2000" dirty="0">
                <a:solidFill>
                  <a:srgbClr val="FF0000"/>
                </a:solidFill>
                <a:latin typeface="Bahnschrift" panose="020B0502040204020203" pitchFamily="34" charset="0"/>
              </a:rPr>
              <a:t>Geschichte </a:t>
            </a:r>
            <a:r>
              <a:rPr lang="de-DE" sz="2000" dirty="0" smtClean="0">
                <a:solidFill>
                  <a:srgbClr val="FF0000"/>
                </a:solidFill>
                <a:latin typeface="Bahnschrift" panose="020B0502040204020203" pitchFamily="34" charset="0"/>
              </a:rPr>
              <a:t>des </a:t>
            </a:r>
            <a:r>
              <a:rPr lang="de-DE" sz="2000" dirty="0">
                <a:solidFill>
                  <a:srgbClr val="FF0000"/>
                </a:solidFill>
                <a:latin typeface="Bahnschrift" panose="020B0502040204020203" pitchFamily="34" charset="0"/>
              </a:rPr>
              <a:t>alten SAN-Netzwerkes</a:t>
            </a:r>
          </a:p>
          <a:p>
            <a:pPr marL="685800" indent="-685800" algn="l">
              <a:buFont typeface="Arial" panose="020B0604020202020204" pitchFamily="34" charset="0"/>
              <a:buChar char="•"/>
            </a:pPr>
            <a:r>
              <a:rPr lang="de-DE" sz="2000" dirty="0">
                <a:solidFill>
                  <a:srgbClr val="FF0000"/>
                </a:solidFill>
                <a:latin typeface="Bahnschrift" panose="020B0502040204020203" pitchFamily="34" charset="0"/>
              </a:rPr>
              <a:t>Die Wiederauferstehung </a:t>
            </a:r>
          </a:p>
          <a:p>
            <a:pPr marL="685800" indent="-685800" algn="l">
              <a:buFont typeface="Arial" panose="020B0604020202020204" pitchFamily="34" charset="0"/>
              <a:buChar char="•"/>
            </a:pPr>
            <a:r>
              <a:rPr lang="de-DE" sz="2000" dirty="0">
                <a:solidFill>
                  <a:srgbClr val="FF0000"/>
                </a:solidFill>
                <a:latin typeface="Bahnschrift" panose="020B0502040204020203" pitchFamily="34" charset="0"/>
              </a:rPr>
              <a:t>Mitarbeiten im Netzwerk</a:t>
            </a:r>
          </a:p>
          <a:p>
            <a:pPr marL="685800" indent="-685800" algn="l">
              <a:buFont typeface="Arial" panose="020B0604020202020204" pitchFamily="34" charset="0"/>
              <a:buChar char="•"/>
            </a:pPr>
            <a:r>
              <a:rPr lang="de-DE" sz="2000" dirty="0">
                <a:solidFill>
                  <a:srgbClr val="FF0000"/>
                </a:solidFill>
                <a:latin typeface="Bahnschrift" panose="020B0502040204020203" pitchFamily="34" charset="0"/>
              </a:rPr>
              <a:t>Fragestunde</a:t>
            </a:r>
          </a:p>
          <a:p>
            <a:pPr marL="685800" indent="-685800" algn="l">
              <a:buFont typeface="Arial" panose="020B0604020202020204" pitchFamily="34" charset="0"/>
              <a:buChar char="•"/>
            </a:pPr>
            <a:endParaRPr lang="de-DE" sz="2000" dirty="0" smtClean="0">
              <a:solidFill>
                <a:srgbClr val="FF0000"/>
              </a:solidFill>
              <a:latin typeface="Bahnschrift" panose="020B0502040204020203" pitchFamily="34" charset="0"/>
              <a:ea typeface="+mj-ea"/>
              <a:cs typeface="+mj-cs"/>
            </a:endParaRPr>
          </a:p>
          <a:p>
            <a:pPr marL="685800" indent="-685800" algn="l">
              <a:buFont typeface="Arial" panose="020B0604020202020204" pitchFamily="34" charset="0"/>
              <a:buChar char="•"/>
            </a:pPr>
            <a:endParaRPr lang="de-DE" sz="2000" dirty="0" smtClean="0">
              <a:solidFill>
                <a:srgbClr val="FF0000"/>
              </a:solidFill>
              <a:latin typeface="Bahnschrift" panose="020B0502040204020203" pitchFamily="34" charset="0"/>
              <a:ea typeface="+mj-ea"/>
              <a:cs typeface="+mj-cs"/>
            </a:endParaRPr>
          </a:p>
          <a:p>
            <a:pPr marL="685800" indent="-685800" algn="l">
              <a:buFont typeface="Arial" panose="020B0604020202020204" pitchFamily="34" charset="0"/>
              <a:buChar char="•"/>
            </a:pPr>
            <a:endParaRPr lang="de-DE" sz="2000" dirty="0">
              <a:solidFill>
                <a:srgbClr val="FF0000"/>
              </a:solidFill>
              <a:latin typeface="Bahnschrift" panose="020B0502040204020203" pitchFamily="34" charset="0"/>
              <a:ea typeface="+mj-ea"/>
              <a:cs typeface="+mj-cs"/>
            </a:endParaRPr>
          </a:p>
        </p:txBody>
      </p:sp>
      <p:cxnSp>
        <p:nvCxnSpPr>
          <p:cNvPr id="7" name="Gewinkelter Verbinder 6"/>
          <p:cNvCxnSpPr/>
          <p:nvPr/>
        </p:nvCxnSpPr>
        <p:spPr>
          <a:xfrm flipV="1">
            <a:off x="674464" y="967827"/>
            <a:ext cx="9813702" cy="246611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6" name="Picture 2" descr="Logo FB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4464" y="350536"/>
            <a:ext cx="2447925" cy="741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A7857-A477-4347-8872-FCC8D47FEA1D}" type="slidenum">
              <a:rPr lang="de-DE" smtClean="0"/>
              <a:t>5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839817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445075" y="1492307"/>
            <a:ext cx="9813702" cy="692979"/>
          </a:xfrm>
        </p:spPr>
        <p:txBody>
          <a:bodyPr/>
          <a:lstStyle/>
          <a:p>
            <a:pPr algn="l"/>
            <a:r>
              <a:rPr lang="de-DE" sz="4000" dirty="0" smtClean="0">
                <a:solidFill>
                  <a:srgbClr val="FF0000"/>
                </a:solidFill>
                <a:latin typeface="Arial Rounded MT Bold" panose="020F0704030504030204" pitchFamily="34" charset="0"/>
              </a:rPr>
              <a:t>Was heißt vernetzen?</a:t>
            </a:r>
            <a:endParaRPr lang="de-DE" sz="4000" dirty="0">
              <a:solidFill>
                <a:srgbClr val="FF0000"/>
              </a:solidFill>
              <a:latin typeface="Arial Rounded MT Bold" panose="020F0704030504030204" pitchFamily="34" charset="0"/>
            </a:endParaRP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674464" y="2315039"/>
            <a:ext cx="9813702" cy="3335628"/>
          </a:xfrm>
        </p:spPr>
        <p:txBody>
          <a:bodyPr>
            <a:noAutofit/>
          </a:bodyPr>
          <a:lstStyle/>
          <a:p>
            <a:pPr marL="685800" indent="-685800" algn="l">
              <a:buFont typeface="Arial" panose="020B0604020202020204" pitchFamily="34" charset="0"/>
              <a:buChar char="•"/>
            </a:pPr>
            <a:r>
              <a:rPr lang="de-DE" sz="2000" dirty="0" smtClean="0">
                <a:solidFill>
                  <a:srgbClr val="FF0000"/>
                </a:solidFill>
                <a:latin typeface="Bahnschrift" panose="020B0502040204020203" pitchFamily="34" charset="0"/>
                <a:ea typeface="+mj-ea"/>
                <a:cs typeface="+mj-cs"/>
              </a:rPr>
              <a:t>Aufbau und Aufrechterhaltung – Das gilt für alle Netzwerke, ob beruflich oder privat</a:t>
            </a:r>
          </a:p>
          <a:p>
            <a:pPr marL="685800" indent="-685800" algn="l">
              <a:buFont typeface="Arial" panose="020B0604020202020204" pitchFamily="34" charset="0"/>
              <a:buChar char="•"/>
            </a:pPr>
            <a:r>
              <a:rPr lang="de-DE" sz="2000" dirty="0" smtClean="0">
                <a:solidFill>
                  <a:srgbClr val="FF0000"/>
                </a:solidFill>
                <a:latin typeface="Bahnschrift" panose="020B0502040204020203" pitchFamily="34" charset="0"/>
                <a:ea typeface="+mj-ea"/>
                <a:cs typeface="+mj-cs"/>
              </a:rPr>
              <a:t>Wo können wir </a:t>
            </a:r>
            <a:r>
              <a:rPr lang="de-DE" sz="2000" dirty="0" err="1" smtClean="0">
                <a:solidFill>
                  <a:srgbClr val="FF0000"/>
                </a:solidFill>
                <a:latin typeface="Bahnschrift" panose="020B0502040204020203" pitchFamily="34" charset="0"/>
                <a:ea typeface="+mj-ea"/>
                <a:cs typeface="+mj-cs"/>
              </a:rPr>
              <a:t>netzwerken</a:t>
            </a:r>
            <a:r>
              <a:rPr lang="de-DE" sz="2000" dirty="0" smtClean="0">
                <a:solidFill>
                  <a:srgbClr val="FF0000"/>
                </a:solidFill>
                <a:latin typeface="Bahnschrift" panose="020B0502040204020203" pitchFamily="34" charset="0"/>
                <a:ea typeface="+mj-ea"/>
                <a:cs typeface="+mj-cs"/>
              </a:rPr>
              <a:t>?</a:t>
            </a:r>
          </a:p>
          <a:p>
            <a:pPr marL="685800" indent="-685800" algn="l">
              <a:buFont typeface="Arial" panose="020B0604020202020204" pitchFamily="34" charset="0"/>
              <a:buChar char="•"/>
            </a:pPr>
            <a:r>
              <a:rPr lang="de-DE" sz="2000" dirty="0" smtClean="0">
                <a:solidFill>
                  <a:srgbClr val="FF0000"/>
                </a:solidFill>
                <a:latin typeface="Bahnschrift" panose="020B0502040204020203" pitchFamily="34" charset="0"/>
                <a:ea typeface="+mj-ea"/>
                <a:cs typeface="+mj-cs"/>
              </a:rPr>
              <a:t>Familie, Beruf, Hochzeiten, Feiern,  Verbände, Interessengruppen, Alltag, Sport</a:t>
            </a:r>
          </a:p>
          <a:p>
            <a:pPr marL="685800" indent="-685800" algn="l">
              <a:buFont typeface="Arial" panose="020B0604020202020204" pitchFamily="34" charset="0"/>
              <a:buChar char="•"/>
            </a:pPr>
            <a:r>
              <a:rPr lang="de-DE" sz="2000" dirty="0" smtClean="0">
                <a:solidFill>
                  <a:srgbClr val="FF0000"/>
                </a:solidFill>
                <a:latin typeface="Bahnschrift" panose="020B0502040204020203" pitchFamily="34" charset="0"/>
                <a:ea typeface="+mj-ea"/>
                <a:cs typeface="+mj-cs"/>
              </a:rPr>
              <a:t>Kann </a:t>
            </a:r>
            <a:r>
              <a:rPr lang="de-DE" sz="2000" dirty="0" err="1" smtClean="0">
                <a:solidFill>
                  <a:srgbClr val="FF0000"/>
                </a:solidFill>
                <a:latin typeface="Bahnschrift" panose="020B0502040204020203" pitchFamily="34" charset="0"/>
                <a:ea typeface="+mj-ea"/>
                <a:cs typeface="+mj-cs"/>
              </a:rPr>
              <a:t>netzwerken</a:t>
            </a:r>
            <a:r>
              <a:rPr lang="de-DE" sz="2000" dirty="0" smtClean="0">
                <a:solidFill>
                  <a:srgbClr val="FF0000"/>
                </a:solidFill>
                <a:latin typeface="Bahnschrift" panose="020B0502040204020203" pitchFamily="34" charset="0"/>
                <a:ea typeface="+mj-ea"/>
                <a:cs typeface="+mj-cs"/>
              </a:rPr>
              <a:t> erlernt werden?</a:t>
            </a:r>
            <a:br>
              <a:rPr lang="de-DE" sz="2000" dirty="0" smtClean="0">
                <a:solidFill>
                  <a:srgbClr val="FF0000"/>
                </a:solidFill>
                <a:latin typeface="Bahnschrift" panose="020B0502040204020203" pitchFamily="34" charset="0"/>
                <a:ea typeface="+mj-ea"/>
                <a:cs typeface="+mj-cs"/>
              </a:rPr>
            </a:br>
            <a:r>
              <a:rPr lang="de-DE" sz="2000" dirty="0" smtClean="0">
                <a:solidFill>
                  <a:srgbClr val="FF0000"/>
                </a:solidFill>
                <a:latin typeface="Bahnschrift" panose="020B0502040204020203" pitchFamily="34" charset="0"/>
                <a:ea typeface="+mj-ea"/>
                <a:cs typeface="+mj-cs"/>
              </a:rPr>
              <a:t>Ja – </a:t>
            </a:r>
            <a:r>
              <a:rPr lang="de-DE" sz="2000" dirty="0" err="1" smtClean="0">
                <a:solidFill>
                  <a:srgbClr val="FF0000"/>
                </a:solidFill>
                <a:latin typeface="Bahnschrift" panose="020B0502040204020203" pitchFamily="34" charset="0"/>
                <a:ea typeface="+mj-ea"/>
                <a:cs typeface="+mj-cs"/>
              </a:rPr>
              <a:t>learning</a:t>
            </a:r>
            <a:r>
              <a:rPr lang="de-DE" sz="2000" dirty="0" smtClean="0">
                <a:solidFill>
                  <a:srgbClr val="FF0000"/>
                </a:solidFill>
                <a:latin typeface="Bahnschrift" panose="020B0502040204020203" pitchFamily="34" charset="0"/>
                <a:ea typeface="+mj-ea"/>
                <a:cs typeface="+mj-cs"/>
              </a:rPr>
              <a:t> </a:t>
            </a:r>
            <a:r>
              <a:rPr lang="de-DE" sz="2000" dirty="0" err="1" smtClean="0">
                <a:solidFill>
                  <a:srgbClr val="FF0000"/>
                </a:solidFill>
                <a:latin typeface="Bahnschrift" panose="020B0502040204020203" pitchFamily="34" charset="0"/>
                <a:ea typeface="+mj-ea"/>
                <a:cs typeface="+mj-cs"/>
              </a:rPr>
              <a:t>by</a:t>
            </a:r>
            <a:r>
              <a:rPr lang="de-DE" sz="2000" dirty="0" smtClean="0">
                <a:solidFill>
                  <a:srgbClr val="FF0000"/>
                </a:solidFill>
                <a:latin typeface="Bahnschrift" panose="020B0502040204020203" pitchFamily="34" charset="0"/>
                <a:ea typeface="+mj-ea"/>
                <a:cs typeface="+mj-cs"/>
              </a:rPr>
              <a:t> </a:t>
            </a:r>
            <a:r>
              <a:rPr lang="de-DE" sz="2000" dirty="0" err="1" smtClean="0">
                <a:solidFill>
                  <a:srgbClr val="FF0000"/>
                </a:solidFill>
                <a:latin typeface="Bahnschrift" panose="020B0502040204020203" pitchFamily="34" charset="0"/>
                <a:ea typeface="+mj-ea"/>
                <a:cs typeface="+mj-cs"/>
              </a:rPr>
              <a:t>doing</a:t>
            </a:r>
            <a:r>
              <a:rPr lang="de-DE" sz="2000" dirty="0" smtClean="0">
                <a:solidFill>
                  <a:srgbClr val="FF0000"/>
                </a:solidFill>
                <a:latin typeface="Bahnschrift" panose="020B0502040204020203" pitchFamily="34" charset="0"/>
                <a:ea typeface="+mj-ea"/>
                <a:cs typeface="+mj-cs"/>
              </a:rPr>
              <a:t> – es ist eine Fähigkeit</a:t>
            </a:r>
          </a:p>
          <a:p>
            <a:pPr marL="685800" indent="-685800" algn="l">
              <a:buFont typeface="Arial" panose="020B0604020202020204" pitchFamily="34" charset="0"/>
              <a:buChar char="•"/>
            </a:pPr>
            <a:r>
              <a:rPr lang="de-DE" sz="2000" dirty="0" smtClean="0">
                <a:solidFill>
                  <a:srgbClr val="FF0000"/>
                </a:solidFill>
                <a:latin typeface="Bahnschrift" panose="020B0502040204020203" pitchFamily="34" charset="0"/>
                <a:ea typeface="+mj-ea"/>
                <a:cs typeface="+mj-cs"/>
              </a:rPr>
              <a:t>Kommunikation – </a:t>
            </a:r>
            <a:r>
              <a:rPr lang="de-DE" sz="2000" dirty="0" err="1" smtClean="0">
                <a:solidFill>
                  <a:srgbClr val="FF0000"/>
                </a:solidFill>
                <a:latin typeface="Bahnschrift" panose="020B0502040204020203" pitchFamily="34" charset="0"/>
                <a:ea typeface="+mj-ea"/>
                <a:cs typeface="+mj-cs"/>
              </a:rPr>
              <a:t>netzwerken</a:t>
            </a:r>
            <a:r>
              <a:rPr lang="de-DE" sz="2000" dirty="0" smtClean="0">
                <a:solidFill>
                  <a:srgbClr val="FF0000"/>
                </a:solidFill>
                <a:latin typeface="Bahnschrift" panose="020B0502040204020203" pitchFamily="34" charset="0"/>
                <a:ea typeface="+mj-ea"/>
                <a:cs typeface="+mj-cs"/>
              </a:rPr>
              <a:t> = Mut zur Lücke!!!</a:t>
            </a:r>
            <a:br>
              <a:rPr lang="de-DE" sz="2000" dirty="0" smtClean="0">
                <a:solidFill>
                  <a:srgbClr val="FF0000"/>
                </a:solidFill>
                <a:latin typeface="Bahnschrift" panose="020B0502040204020203" pitchFamily="34" charset="0"/>
                <a:ea typeface="+mj-ea"/>
                <a:cs typeface="+mj-cs"/>
              </a:rPr>
            </a:br>
            <a:r>
              <a:rPr lang="de-DE" sz="2000" dirty="0" smtClean="0">
                <a:solidFill>
                  <a:srgbClr val="FF0000"/>
                </a:solidFill>
                <a:latin typeface="Bahnschrift" panose="020B0502040204020203" pitchFamily="34" charset="0"/>
                <a:ea typeface="+mj-ea"/>
                <a:cs typeface="+mj-cs"/>
              </a:rPr>
              <a:t>Gegenseitige Hilfe und Unterstützung</a:t>
            </a:r>
          </a:p>
          <a:p>
            <a:pPr marL="1143000" lvl="1" indent="-685800" algn="l">
              <a:buFont typeface="Arial" panose="020B0604020202020204" pitchFamily="34" charset="0"/>
              <a:buChar char="•"/>
            </a:pPr>
            <a:endParaRPr lang="de-DE" sz="1800" dirty="0" smtClean="0">
              <a:solidFill>
                <a:srgbClr val="FF0000"/>
              </a:solidFill>
              <a:latin typeface="Bahnschrift" panose="020B0502040204020203" pitchFamily="34" charset="0"/>
              <a:ea typeface="+mj-ea"/>
              <a:cs typeface="+mj-cs"/>
            </a:endParaRPr>
          </a:p>
          <a:p>
            <a:pPr marL="685800" indent="-685800" algn="l">
              <a:buFont typeface="Arial" panose="020B0604020202020204" pitchFamily="34" charset="0"/>
              <a:buChar char="•"/>
            </a:pPr>
            <a:endParaRPr lang="de-DE" sz="2000" dirty="0" smtClean="0">
              <a:solidFill>
                <a:srgbClr val="FF0000"/>
              </a:solidFill>
              <a:latin typeface="Bahnschrift" panose="020B0502040204020203" pitchFamily="34" charset="0"/>
              <a:ea typeface="+mj-ea"/>
              <a:cs typeface="+mj-cs"/>
            </a:endParaRPr>
          </a:p>
        </p:txBody>
      </p:sp>
      <p:cxnSp>
        <p:nvCxnSpPr>
          <p:cNvPr id="7" name="Gewinkelter Verbinder 6"/>
          <p:cNvCxnSpPr/>
          <p:nvPr/>
        </p:nvCxnSpPr>
        <p:spPr>
          <a:xfrm flipV="1">
            <a:off x="674464" y="1009091"/>
            <a:ext cx="9813702" cy="246611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6" name="Picture 2" descr="Logo FB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4464" y="350536"/>
            <a:ext cx="2447925" cy="741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A7857-A477-4347-8872-FCC8D47FEA1D}" type="slidenum">
              <a:rPr lang="de-DE" smtClean="0"/>
              <a:t>6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081879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74464" y="1683367"/>
            <a:ext cx="9813702" cy="1046760"/>
          </a:xfrm>
        </p:spPr>
        <p:txBody>
          <a:bodyPr/>
          <a:lstStyle/>
          <a:p>
            <a:pPr algn="l"/>
            <a:r>
              <a:rPr lang="de-DE" dirty="0" smtClean="0">
                <a:solidFill>
                  <a:srgbClr val="FF0000"/>
                </a:solidFill>
                <a:latin typeface="Arial Rounded MT Bold" panose="020F0704030504030204" pitchFamily="34" charset="0"/>
              </a:rPr>
              <a:t>Inhaltsverzeichnis</a:t>
            </a:r>
            <a:endParaRPr lang="de-DE" dirty="0">
              <a:solidFill>
                <a:srgbClr val="FF0000"/>
              </a:solidFill>
              <a:latin typeface="Arial Rounded MT Bold" panose="020F0704030504030204" pitchFamily="34" charset="0"/>
            </a:endParaRP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837126" y="2987899"/>
            <a:ext cx="9813702" cy="3335628"/>
          </a:xfrm>
        </p:spPr>
        <p:txBody>
          <a:bodyPr>
            <a:noAutofit/>
          </a:bodyPr>
          <a:lstStyle/>
          <a:p>
            <a:pPr marL="685800" indent="-685800" algn="l">
              <a:buFont typeface="Arial" panose="020B0604020202020204" pitchFamily="34" charset="0"/>
              <a:buChar char="•"/>
            </a:pPr>
            <a:r>
              <a:rPr lang="de-DE" sz="2000" dirty="0">
                <a:solidFill>
                  <a:srgbClr val="FF0000"/>
                </a:solidFill>
                <a:latin typeface="Bahnschrift" panose="020B0502040204020203" pitchFamily="34" charset="0"/>
              </a:rPr>
              <a:t>Warum das  Sekretärin-Assistenz-Netzwerk (SAN) wieder einführen?</a:t>
            </a:r>
          </a:p>
          <a:p>
            <a:pPr marL="685800" indent="-685800" algn="l">
              <a:buFont typeface="Arial" panose="020B0604020202020204" pitchFamily="34" charset="0"/>
              <a:buChar char="•"/>
            </a:pPr>
            <a:r>
              <a:rPr lang="de-DE" sz="2000" dirty="0">
                <a:solidFill>
                  <a:srgbClr val="FF0000"/>
                </a:solidFill>
                <a:latin typeface="Bahnschrift" panose="020B0502040204020203" pitchFamily="34" charset="0"/>
              </a:rPr>
              <a:t>Was heißt vernetzen?</a:t>
            </a:r>
          </a:p>
          <a:p>
            <a:pPr marL="685800" indent="-685800" algn="l">
              <a:buFont typeface="Arial" panose="020B0604020202020204" pitchFamily="34" charset="0"/>
              <a:buChar char="•"/>
            </a:pPr>
            <a:r>
              <a:rPr lang="de-DE" sz="3600" dirty="0">
                <a:solidFill>
                  <a:schemeClr val="accent5">
                    <a:lumMod val="50000"/>
                  </a:schemeClr>
                </a:solidFill>
                <a:latin typeface="Bahnschrift" panose="020B0502040204020203" pitchFamily="34" charset="0"/>
              </a:rPr>
              <a:t>Vorteile des Netzwerkes</a:t>
            </a:r>
          </a:p>
          <a:p>
            <a:pPr marL="685800" indent="-685800" algn="l">
              <a:buFont typeface="Arial" panose="020B0604020202020204" pitchFamily="34" charset="0"/>
              <a:buChar char="•"/>
            </a:pPr>
            <a:r>
              <a:rPr lang="de-DE" sz="2000" dirty="0" smtClean="0">
                <a:solidFill>
                  <a:srgbClr val="FF0000"/>
                </a:solidFill>
                <a:latin typeface="Bahnschrift" panose="020B0502040204020203" pitchFamily="34" charset="0"/>
              </a:rPr>
              <a:t>Geschichte des </a:t>
            </a:r>
            <a:r>
              <a:rPr lang="de-DE" sz="2000" dirty="0">
                <a:solidFill>
                  <a:srgbClr val="FF0000"/>
                </a:solidFill>
                <a:latin typeface="Bahnschrift" panose="020B0502040204020203" pitchFamily="34" charset="0"/>
              </a:rPr>
              <a:t>alten SAN-Netzwerkes</a:t>
            </a:r>
          </a:p>
          <a:p>
            <a:pPr marL="685800" indent="-685800" algn="l">
              <a:buFont typeface="Arial" panose="020B0604020202020204" pitchFamily="34" charset="0"/>
              <a:buChar char="•"/>
            </a:pPr>
            <a:r>
              <a:rPr lang="de-DE" sz="2000" dirty="0">
                <a:solidFill>
                  <a:srgbClr val="FF0000"/>
                </a:solidFill>
                <a:latin typeface="Bahnschrift" panose="020B0502040204020203" pitchFamily="34" charset="0"/>
              </a:rPr>
              <a:t>Die Wiederauferstehung </a:t>
            </a:r>
          </a:p>
          <a:p>
            <a:pPr marL="685800" indent="-685800" algn="l">
              <a:buFont typeface="Arial" panose="020B0604020202020204" pitchFamily="34" charset="0"/>
              <a:buChar char="•"/>
            </a:pPr>
            <a:r>
              <a:rPr lang="de-DE" sz="2000" dirty="0">
                <a:solidFill>
                  <a:srgbClr val="FF0000"/>
                </a:solidFill>
                <a:latin typeface="Bahnschrift" panose="020B0502040204020203" pitchFamily="34" charset="0"/>
              </a:rPr>
              <a:t>Mitarbeiten im Netzwerk</a:t>
            </a:r>
          </a:p>
          <a:p>
            <a:pPr marL="685800" indent="-685800" algn="l">
              <a:buFont typeface="Arial" panose="020B0604020202020204" pitchFamily="34" charset="0"/>
              <a:buChar char="•"/>
            </a:pPr>
            <a:r>
              <a:rPr lang="de-DE" sz="2000" dirty="0">
                <a:solidFill>
                  <a:srgbClr val="FF0000"/>
                </a:solidFill>
                <a:latin typeface="Bahnschrift" panose="020B0502040204020203" pitchFamily="34" charset="0"/>
              </a:rPr>
              <a:t>Fragestunde</a:t>
            </a:r>
          </a:p>
          <a:p>
            <a:pPr marL="685800" indent="-685800" algn="l">
              <a:buFont typeface="Arial" panose="020B0604020202020204" pitchFamily="34" charset="0"/>
              <a:buChar char="•"/>
            </a:pPr>
            <a:endParaRPr lang="de-DE" sz="2000" dirty="0" smtClean="0">
              <a:solidFill>
                <a:srgbClr val="FF0000"/>
              </a:solidFill>
              <a:latin typeface="Bahnschrift" panose="020B0502040204020203" pitchFamily="34" charset="0"/>
              <a:ea typeface="+mj-ea"/>
              <a:cs typeface="+mj-cs"/>
            </a:endParaRPr>
          </a:p>
          <a:p>
            <a:pPr marL="685800" indent="-685800" algn="l">
              <a:buFont typeface="Arial" panose="020B0604020202020204" pitchFamily="34" charset="0"/>
              <a:buChar char="•"/>
            </a:pPr>
            <a:endParaRPr lang="de-DE" sz="2000" dirty="0" smtClean="0">
              <a:solidFill>
                <a:srgbClr val="FF0000"/>
              </a:solidFill>
              <a:latin typeface="Bahnschrift" panose="020B0502040204020203" pitchFamily="34" charset="0"/>
              <a:ea typeface="+mj-ea"/>
              <a:cs typeface="+mj-cs"/>
            </a:endParaRPr>
          </a:p>
          <a:p>
            <a:pPr marL="685800" indent="-685800" algn="l">
              <a:buFont typeface="Arial" panose="020B0604020202020204" pitchFamily="34" charset="0"/>
              <a:buChar char="•"/>
            </a:pPr>
            <a:endParaRPr lang="de-DE" sz="2000" dirty="0">
              <a:solidFill>
                <a:srgbClr val="FF0000"/>
              </a:solidFill>
              <a:latin typeface="Bahnschrift" panose="020B0502040204020203" pitchFamily="34" charset="0"/>
              <a:ea typeface="+mj-ea"/>
              <a:cs typeface="+mj-cs"/>
            </a:endParaRPr>
          </a:p>
        </p:txBody>
      </p:sp>
      <p:cxnSp>
        <p:nvCxnSpPr>
          <p:cNvPr id="7" name="Gewinkelter Verbinder 6"/>
          <p:cNvCxnSpPr/>
          <p:nvPr/>
        </p:nvCxnSpPr>
        <p:spPr>
          <a:xfrm flipV="1">
            <a:off x="674464" y="967827"/>
            <a:ext cx="9813702" cy="246611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6" name="Picture 2" descr="Logo FB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4464" y="350536"/>
            <a:ext cx="2447925" cy="741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A7857-A477-4347-8872-FCC8D47FEA1D}" type="slidenum">
              <a:rPr lang="de-DE" smtClean="0"/>
              <a:t>7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847538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445075" y="1492307"/>
            <a:ext cx="9813702" cy="692979"/>
          </a:xfrm>
        </p:spPr>
        <p:txBody>
          <a:bodyPr/>
          <a:lstStyle/>
          <a:p>
            <a:pPr algn="l"/>
            <a:r>
              <a:rPr lang="de-DE" sz="4000" dirty="0" smtClean="0">
                <a:solidFill>
                  <a:srgbClr val="FF0000"/>
                </a:solidFill>
                <a:latin typeface="Arial Rounded MT Bold" panose="020F0704030504030204" pitchFamily="34" charset="0"/>
              </a:rPr>
              <a:t>Vorteile des Netzwerkes</a:t>
            </a:r>
            <a:endParaRPr lang="de-DE" sz="4000" dirty="0">
              <a:solidFill>
                <a:srgbClr val="FF0000"/>
              </a:solidFill>
              <a:latin typeface="Arial Rounded MT Bold" panose="020F0704030504030204" pitchFamily="34" charset="0"/>
            </a:endParaRP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674464" y="2315039"/>
            <a:ext cx="9813702" cy="3335628"/>
          </a:xfrm>
        </p:spPr>
        <p:txBody>
          <a:bodyPr>
            <a:noAutofit/>
          </a:bodyPr>
          <a:lstStyle/>
          <a:p>
            <a:pPr marL="685800" indent="-685800" algn="l">
              <a:buFont typeface="Arial" panose="020B0604020202020204" pitchFamily="34" charset="0"/>
              <a:buChar char="•"/>
            </a:pPr>
            <a:r>
              <a:rPr lang="de-DE" sz="2000" dirty="0" smtClean="0">
                <a:solidFill>
                  <a:srgbClr val="FF0000"/>
                </a:solidFill>
                <a:latin typeface="Bahnschrift" panose="020B0502040204020203" pitchFamily="34" charset="0"/>
                <a:ea typeface="+mj-ea"/>
                <a:cs typeface="+mj-cs"/>
              </a:rPr>
              <a:t>Nicht mehr allein sein – gegenseitige Unterstützung</a:t>
            </a:r>
          </a:p>
          <a:p>
            <a:pPr marL="685800" indent="-685800" algn="l">
              <a:buFont typeface="Arial" panose="020B0604020202020204" pitchFamily="34" charset="0"/>
              <a:buChar char="•"/>
            </a:pPr>
            <a:r>
              <a:rPr lang="de-DE" sz="2000" dirty="0" smtClean="0">
                <a:solidFill>
                  <a:srgbClr val="FF0000"/>
                </a:solidFill>
                <a:latin typeface="Bahnschrift" panose="020B0502040204020203" pitchFamily="34" charset="0"/>
                <a:ea typeface="+mj-ea"/>
                <a:cs typeface="+mj-cs"/>
              </a:rPr>
              <a:t>Über den Tellerrand gucken</a:t>
            </a:r>
          </a:p>
          <a:p>
            <a:pPr marL="685800" indent="-685800" algn="l">
              <a:buFont typeface="Arial" panose="020B0604020202020204" pitchFamily="34" charset="0"/>
              <a:buChar char="•"/>
            </a:pPr>
            <a:r>
              <a:rPr lang="de-DE" sz="2000" dirty="0" smtClean="0">
                <a:solidFill>
                  <a:srgbClr val="FF0000"/>
                </a:solidFill>
                <a:latin typeface="Bahnschrift" panose="020B0502040204020203" pitchFamily="34" charset="0"/>
                <a:ea typeface="+mj-ea"/>
                <a:cs typeface="+mj-cs"/>
              </a:rPr>
              <a:t>Gemeinsam sind wir stark – Kontakte knüpfen</a:t>
            </a:r>
          </a:p>
          <a:p>
            <a:pPr marL="685800" indent="-685800" algn="l">
              <a:buFont typeface="Arial" panose="020B0604020202020204" pitchFamily="34" charset="0"/>
              <a:buChar char="•"/>
            </a:pPr>
            <a:r>
              <a:rPr lang="de-DE" sz="2000" dirty="0" smtClean="0">
                <a:solidFill>
                  <a:srgbClr val="FF0000"/>
                </a:solidFill>
                <a:latin typeface="Bahnschrift" panose="020B0502040204020203" pitchFamily="34" charset="0"/>
                <a:ea typeface="+mj-ea"/>
                <a:cs typeface="+mj-cs"/>
              </a:rPr>
              <a:t>Anregungen austauschen - Ideenbörse</a:t>
            </a:r>
          </a:p>
          <a:p>
            <a:pPr marL="685800" indent="-685800" algn="l">
              <a:buFont typeface="Arial" panose="020B0604020202020204" pitchFamily="34" charset="0"/>
              <a:buChar char="•"/>
            </a:pPr>
            <a:r>
              <a:rPr lang="de-DE" sz="2000" dirty="0" smtClean="0">
                <a:solidFill>
                  <a:srgbClr val="FF0000"/>
                </a:solidFill>
                <a:latin typeface="Bahnschrift" panose="020B0502040204020203" pitchFamily="34" charset="0"/>
                <a:ea typeface="+mj-ea"/>
                <a:cs typeface="+mj-cs"/>
              </a:rPr>
              <a:t>Sichtbarmachung der Tätigkeit und vor allen Dingen der Statusgruppe</a:t>
            </a:r>
          </a:p>
          <a:p>
            <a:pPr marL="685800" indent="-685800" algn="l">
              <a:buFont typeface="Arial" panose="020B0604020202020204" pitchFamily="34" charset="0"/>
              <a:buChar char="•"/>
            </a:pPr>
            <a:r>
              <a:rPr lang="de-DE" sz="2000" dirty="0" smtClean="0">
                <a:solidFill>
                  <a:srgbClr val="FF0000"/>
                </a:solidFill>
                <a:latin typeface="Bahnschrift" panose="020B0502040204020203" pitchFamily="34" charset="0"/>
                <a:ea typeface="+mj-ea"/>
                <a:cs typeface="+mj-cs"/>
              </a:rPr>
              <a:t>Erkenntnisse gewinnen</a:t>
            </a:r>
          </a:p>
          <a:p>
            <a:pPr marL="685800" indent="-685800" algn="l">
              <a:buFont typeface="Arial" panose="020B0604020202020204" pitchFamily="34" charset="0"/>
              <a:buChar char="•"/>
            </a:pPr>
            <a:r>
              <a:rPr lang="de-DE" sz="2000" dirty="0" smtClean="0">
                <a:solidFill>
                  <a:srgbClr val="FF0000"/>
                </a:solidFill>
                <a:latin typeface="Bahnschrift" panose="020B0502040204020203" pitchFamily="34" charset="0"/>
                <a:ea typeface="+mj-ea"/>
                <a:cs typeface="+mj-cs"/>
              </a:rPr>
              <a:t>Informationen über thematische Vernetzung</a:t>
            </a:r>
          </a:p>
          <a:p>
            <a:pPr marL="685800" indent="-685800" algn="l">
              <a:buFont typeface="Arial" panose="020B0604020202020204" pitchFamily="34" charset="0"/>
              <a:buChar char="•"/>
            </a:pPr>
            <a:r>
              <a:rPr lang="de-DE" sz="2000" dirty="0" smtClean="0">
                <a:solidFill>
                  <a:srgbClr val="FF0000"/>
                </a:solidFill>
                <a:latin typeface="Bahnschrift" panose="020B0502040204020203" pitchFamily="34" charset="0"/>
                <a:ea typeface="+mj-ea"/>
                <a:cs typeface="+mj-cs"/>
              </a:rPr>
              <a:t>Katalysator -&gt; Starthilfe</a:t>
            </a:r>
          </a:p>
          <a:p>
            <a:pPr marL="685800" indent="-685800" algn="l">
              <a:buFont typeface="Arial" panose="020B0604020202020204" pitchFamily="34" charset="0"/>
              <a:buChar char="•"/>
            </a:pPr>
            <a:endParaRPr lang="de-DE" sz="2000" dirty="0" smtClean="0">
              <a:solidFill>
                <a:srgbClr val="FF0000"/>
              </a:solidFill>
              <a:latin typeface="Bahnschrift" panose="020B0502040204020203" pitchFamily="34" charset="0"/>
              <a:ea typeface="+mj-ea"/>
              <a:cs typeface="+mj-cs"/>
            </a:endParaRPr>
          </a:p>
          <a:p>
            <a:pPr marL="685800" indent="-685800" algn="l">
              <a:buFont typeface="Arial" panose="020B0604020202020204" pitchFamily="34" charset="0"/>
              <a:buChar char="•"/>
            </a:pPr>
            <a:endParaRPr lang="de-DE" sz="2000" dirty="0" smtClean="0">
              <a:solidFill>
                <a:srgbClr val="FF0000"/>
              </a:solidFill>
              <a:latin typeface="Bahnschrift" panose="020B0502040204020203" pitchFamily="34" charset="0"/>
              <a:ea typeface="+mj-ea"/>
              <a:cs typeface="+mj-cs"/>
            </a:endParaRPr>
          </a:p>
          <a:p>
            <a:pPr marL="685800" indent="-685800" algn="l">
              <a:buFont typeface="Arial" panose="020B0604020202020204" pitchFamily="34" charset="0"/>
              <a:buChar char="•"/>
            </a:pPr>
            <a:endParaRPr lang="de-DE" sz="1800" dirty="0" smtClean="0">
              <a:solidFill>
                <a:srgbClr val="FF0000"/>
              </a:solidFill>
              <a:latin typeface="Bahnschrift" panose="020B0502040204020203" pitchFamily="34" charset="0"/>
              <a:ea typeface="+mj-ea"/>
              <a:cs typeface="+mj-cs"/>
            </a:endParaRPr>
          </a:p>
          <a:p>
            <a:pPr marL="685800" indent="-685800" algn="l">
              <a:buFont typeface="Arial" panose="020B0604020202020204" pitchFamily="34" charset="0"/>
              <a:buChar char="•"/>
            </a:pPr>
            <a:endParaRPr lang="de-DE" sz="2000" dirty="0" smtClean="0">
              <a:solidFill>
                <a:srgbClr val="FF0000"/>
              </a:solidFill>
              <a:latin typeface="Bahnschrift" panose="020B0502040204020203" pitchFamily="34" charset="0"/>
              <a:ea typeface="+mj-ea"/>
              <a:cs typeface="+mj-cs"/>
            </a:endParaRPr>
          </a:p>
        </p:txBody>
      </p:sp>
      <p:cxnSp>
        <p:nvCxnSpPr>
          <p:cNvPr id="7" name="Gewinkelter Verbinder 6"/>
          <p:cNvCxnSpPr/>
          <p:nvPr/>
        </p:nvCxnSpPr>
        <p:spPr>
          <a:xfrm flipV="1">
            <a:off x="674464" y="1009091"/>
            <a:ext cx="9813702" cy="246611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6" name="Picture 2" descr="Logo FB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4464" y="350536"/>
            <a:ext cx="2447925" cy="741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A7857-A477-4347-8872-FCC8D47FEA1D}" type="slidenum">
              <a:rPr lang="de-DE" smtClean="0"/>
              <a:t>8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959407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445075" y="1492307"/>
            <a:ext cx="9813702" cy="692979"/>
          </a:xfrm>
        </p:spPr>
        <p:txBody>
          <a:bodyPr/>
          <a:lstStyle/>
          <a:p>
            <a:pPr algn="l"/>
            <a:r>
              <a:rPr lang="de-DE" sz="4000" dirty="0" smtClean="0">
                <a:solidFill>
                  <a:srgbClr val="FF0000"/>
                </a:solidFill>
                <a:latin typeface="Arial Rounded MT Bold" panose="020F0704030504030204" pitchFamily="34" charset="0"/>
              </a:rPr>
              <a:t>Vorteile des Netzwerkes</a:t>
            </a:r>
            <a:endParaRPr lang="de-DE" sz="4000" dirty="0">
              <a:solidFill>
                <a:srgbClr val="FF0000"/>
              </a:solidFill>
              <a:latin typeface="Arial Rounded MT Bold" panose="020F0704030504030204" pitchFamily="34" charset="0"/>
            </a:endParaRP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674464" y="2315039"/>
            <a:ext cx="9813702" cy="3335628"/>
          </a:xfrm>
        </p:spPr>
        <p:txBody>
          <a:bodyPr>
            <a:noAutofit/>
          </a:bodyPr>
          <a:lstStyle/>
          <a:p>
            <a:pPr marL="685800" indent="-685800" algn="l">
              <a:buFont typeface="Arial" panose="020B0604020202020204" pitchFamily="34" charset="0"/>
              <a:buChar char="•"/>
            </a:pPr>
            <a:r>
              <a:rPr lang="de-DE" sz="2000" dirty="0" smtClean="0">
                <a:solidFill>
                  <a:srgbClr val="FF0000"/>
                </a:solidFill>
                <a:latin typeface="Bahnschrift" panose="020B0502040204020203" pitchFamily="34" charset="0"/>
                <a:ea typeface="+mj-ea"/>
                <a:cs typeface="+mj-cs"/>
              </a:rPr>
              <a:t>Mitsprache in der universitären Selbstverwaltung</a:t>
            </a:r>
          </a:p>
          <a:p>
            <a:pPr marL="685800" indent="-685800" algn="l">
              <a:buFont typeface="Arial" panose="020B0604020202020204" pitchFamily="34" charset="0"/>
              <a:buChar char="•"/>
            </a:pPr>
            <a:r>
              <a:rPr lang="de-DE" sz="2000" dirty="0" smtClean="0">
                <a:solidFill>
                  <a:srgbClr val="FF0000"/>
                </a:solidFill>
                <a:latin typeface="Bahnschrift" panose="020B0502040204020203" pitchFamily="34" charset="0"/>
                <a:ea typeface="+mj-ea"/>
                <a:cs typeface="+mj-cs"/>
              </a:rPr>
              <a:t>Vermittler*in zwischen Wissenschaft und Verwaltung</a:t>
            </a:r>
          </a:p>
          <a:p>
            <a:pPr marL="685800" indent="-685800" algn="l">
              <a:buFont typeface="Arial" panose="020B0604020202020204" pitchFamily="34" charset="0"/>
              <a:buChar char="•"/>
            </a:pPr>
            <a:r>
              <a:rPr lang="de-DE" sz="2000" dirty="0" smtClean="0">
                <a:solidFill>
                  <a:srgbClr val="FF0000"/>
                </a:solidFill>
                <a:latin typeface="Bahnschrift" panose="020B0502040204020203" pitchFamily="34" charset="0"/>
                <a:ea typeface="+mj-ea"/>
                <a:cs typeface="+mj-cs"/>
              </a:rPr>
              <a:t>Wertschätzung erfahren</a:t>
            </a:r>
          </a:p>
          <a:p>
            <a:pPr marL="685800" indent="-685800" algn="l">
              <a:buFont typeface="Arial" panose="020B0604020202020204" pitchFamily="34" charset="0"/>
              <a:buChar char="•"/>
            </a:pPr>
            <a:r>
              <a:rPr lang="de-DE" sz="2000" dirty="0" smtClean="0">
                <a:solidFill>
                  <a:srgbClr val="FF0000"/>
                </a:solidFill>
                <a:latin typeface="Bahnschrift" panose="020B0502040204020203" pitchFamily="34" charset="0"/>
                <a:ea typeface="+mj-ea"/>
                <a:cs typeface="+mj-cs"/>
              </a:rPr>
              <a:t>Eine andere Perspektive zu der eigenen Arbeit einnehmen</a:t>
            </a:r>
          </a:p>
          <a:p>
            <a:pPr marL="685800" indent="-685800" algn="l">
              <a:buFont typeface="Arial" panose="020B0604020202020204" pitchFamily="34" charset="0"/>
              <a:buChar char="•"/>
            </a:pPr>
            <a:r>
              <a:rPr lang="de-DE" sz="2000" dirty="0" smtClean="0">
                <a:solidFill>
                  <a:srgbClr val="FF0000"/>
                </a:solidFill>
                <a:latin typeface="Bahnschrift" panose="020B0502040204020203" pitchFamily="34" charset="0"/>
                <a:ea typeface="+mj-ea"/>
                <a:cs typeface="+mj-cs"/>
              </a:rPr>
              <a:t>Erleichterung im Arbeitsalltag</a:t>
            </a:r>
          </a:p>
          <a:p>
            <a:pPr marL="685800" indent="-685800" algn="l">
              <a:buFont typeface="Arial" panose="020B0604020202020204" pitchFamily="34" charset="0"/>
              <a:buChar char="•"/>
            </a:pPr>
            <a:r>
              <a:rPr lang="de-DE" sz="2000" dirty="0" smtClean="0">
                <a:solidFill>
                  <a:srgbClr val="FF0000"/>
                </a:solidFill>
                <a:latin typeface="Bahnschrift" panose="020B0502040204020203" pitchFamily="34" charset="0"/>
                <a:ea typeface="+mj-ea"/>
                <a:cs typeface="+mj-cs"/>
              </a:rPr>
              <a:t>Bündelung von unterschiedlichen Fähigkeiten</a:t>
            </a:r>
          </a:p>
          <a:p>
            <a:pPr marL="685800" indent="-685800" algn="l">
              <a:buFont typeface="Arial" panose="020B0604020202020204" pitchFamily="34" charset="0"/>
              <a:buChar char="•"/>
            </a:pPr>
            <a:r>
              <a:rPr lang="de-DE" sz="2000" dirty="0" smtClean="0">
                <a:solidFill>
                  <a:srgbClr val="FF0000"/>
                </a:solidFill>
                <a:latin typeface="Bahnschrift" panose="020B0502040204020203" pitchFamily="34" charset="0"/>
                <a:ea typeface="+mj-ea"/>
                <a:cs typeface="+mj-cs"/>
              </a:rPr>
              <a:t>Das Rad nicht immer neu erfinden</a:t>
            </a:r>
          </a:p>
          <a:p>
            <a:pPr marL="685800" indent="-685800" algn="l">
              <a:buFont typeface="Arial" panose="020B0604020202020204" pitchFamily="34" charset="0"/>
              <a:buChar char="•"/>
            </a:pPr>
            <a:r>
              <a:rPr lang="de-DE" sz="2000" dirty="0" smtClean="0">
                <a:solidFill>
                  <a:srgbClr val="FF0000"/>
                </a:solidFill>
                <a:latin typeface="Bahnschrift" panose="020B0502040204020203" pitchFamily="34" charset="0"/>
                <a:ea typeface="+mj-ea"/>
                <a:cs typeface="+mj-cs"/>
              </a:rPr>
              <a:t>Erleichterung der Einarbeitung sowie bei der Einführung neuer Arbeitsverfahren</a:t>
            </a:r>
          </a:p>
          <a:p>
            <a:pPr marL="685800" indent="-685800" algn="l">
              <a:buFont typeface="Arial" panose="020B0604020202020204" pitchFamily="34" charset="0"/>
              <a:buChar char="•"/>
            </a:pPr>
            <a:endParaRPr lang="de-DE" sz="2000" dirty="0" smtClean="0">
              <a:solidFill>
                <a:srgbClr val="FF0000"/>
              </a:solidFill>
              <a:latin typeface="Bahnschrift" panose="020B0502040204020203" pitchFamily="34" charset="0"/>
              <a:ea typeface="+mj-ea"/>
              <a:cs typeface="+mj-cs"/>
            </a:endParaRPr>
          </a:p>
          <a:p>
            <a:pPr marL="685800" indent="-685800" algn="l">
              <a:buFont typeface="Arial" panose="020B0604020202020204" pitchFamily="34" charset="0"/>
              <a:buChar char="•"/>
            </a:pPr>
            <a:endParaRPr lang="de-DE" sz="2000" dirty="0" smtClean="0">
              <a:solidFill>
                <a:srgbClr val="FF0000"/>
              </a:solidFill>
              <a:latin typeface="Bahnschrift" panose="020B0502040204020203" pitchFamily="34" charset="0"/>
              <a:ea typeface="+mj-ea"/>
              <a:cs typeface="+mj-cs"/>
            </a:endParaRPr>
          </a:p>
          <a:p>
            <a:pPr marL="685800" indent="-685800" algn="l">
              <a:buFont typeface="Arial" panose="020B0604020202020204" pitchFamily="34" charset="0"/>
              <a:buChar char="•"/>
            </a:pPr>
            <a:endParaRPr lang="de-DE" sz="2000" dirty="0" smtClean="0">
              <a:solidFill>
                <a:srgbClr val="FF0000"/>
              </a:solidFill>
              <a:latin typeface="Bahnschrift" panose="020B0502040204020203" pitchFamily="34" charset="0"/>
              <a:ea typeface="+mj-ea"/>
              <a:cs typeface="+mj-cs"/>
            </a:endParaRPr>
          </a:p>
          <a:p>
            <a:pPr marL="685800" indent="-685800" algn="l">
              <a:buFont typeface="Arial" panose="020B0604020202020204" pitchFamily="34" charset="0"/>
              <a:buChar char="•"/>
            </a:pPr>
            <a:endParaRPr lang="de-DE" sz="2000" dirty="0" smtClean="0">
              <a:solidFill>
                <a:srgbClr val="FF0000"/>
              </a:solidFill>
              <a:latin typeface="Bahnschrift" panose="020B0502040204020203" pitchFamily="34" charset="0"/>
              <a:ea typeface="+mj-ea"/>
              <a:cs typeface="+mj-cs"/>
            </a:endParaRPr>
          </a:p>
          <a:p>
            <a:pPr marL="685800" indent="-685800" algn="l">
              <a:buFont typeface="Arial" panose="020B0604020202020204" pitchFamily="34" charset="0"/>
              <a:buChar char="•"/>
            </a:pPr>
            <a:endParaRPr lang="de-DE" sz="2000" dirty="0" smtClean="0">
              <a:solidFill>
                <a:srgbClr val="FF0000"/>
              </a:solidFill>
              <a:latin typeface="Bahnschrift" panose="020B0502040204020203" pitchFamily="34" charset="0"/>
              <a:ea typeface="+mj-ea"/>
              <a:cs typeface="+mj-cs"/>
            </a:endParaRPr>
          </a:p>
          <a:p>
            <a:pPr marL="685800" indent="-685800" algn="l">
              <a:buFont typeface="Arial" panose="020B0604020202020204" pitchFamily="34" charset="0"/>
              <a:buChar char="•"/>
            </a:pPr>
            <a:endParaRPr lang="de-DE" sz="2000" dirty="0" smtClean="0">
              <a:solidFill>
                <a:srgbClr val="FF0000"/>
              </a:solidFill>
              <a:latin typeface="Bahnschrift" panose="020B0502040204020203" pitchFamily="34" charset="0"/>
              <a:ea typeface="+mj-ea"/>
              <a:cs typeface="+mj-cs"/>
            </a:endParaRPr>
          </a:p>
          <a:p>
            <a:pPr marL="685800" indent="-685800" algn="l">
              <a:buFont typeface="Arial" panose="020B0604020202020204" pitchFamily="34" charset="0"/>
              <a:buChar char="•"/>
            </a:pPr>
            <a:endParaRPr lang="de-DE" sz="1800" dirty="0" smtClean="0">
              <a:solidFill>
                <a:srgbClr val="FF0000"/>
              </a:solidFill>
              <a:latin typeface="Bahnschrift" panose="020B0502040204020203" pitchFamily="34" charset="0"/>
              <a:ea typeface="+mj-ea"/>
              <a:cs typeface="+mj-cs"/>
            </a:endParaRPr>
          </a:p>
          <a:p>
            <a:pPr marL="685800" indent="-685800" algn="l">
              <a:buFont typeface="Arial" panose="020B0604020202020204" pitchFamily="34" charset="0"/>
              <a:buChar char="•"/>
            </a:pPr>
            <a:endParaRPr lang="de-DE" sz="2000" dirty="0" smtClean="0">
              <a:solidFill>
                <a:srgbClr val="FF0000"/>
              </a:solidFill>
              <a:latin typeface="Bahnschrift" panose="020B0502040204020203" pitchFamily="34" charset="0"/>
              <a:ea typeface="+mj-ea"/>
              <a:cs typeface="+mj-cs"/>
            </a:endParaRPr>
          </a:p>
        </p:txBody>
      </p:sp>
      <p:cxnSp>
        <p:nvCxnSpPr>
          <p:cNvPr id="7" name="Gewinkelter Verbinder 6"/>
          <p:cNvCxnSpPr/>
          <p:nvPr/>
        </p:nvCxnSpPr>
        <p:spPr>
          <a:xfrm flipV="1">
            <a:off x="674464" y="1009091"/>
            <a:ext cx="9813702" cy="246611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6" name="Picture 2" descr="Logo FB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4464" y="350536"/>
            <a:ext cx="2447925" cy="741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A7857-A477-4347-8872-FCC8D47FEA1D}" type="slidenum">
              <a:rPr lang="de-DE" smtClean="0"/>
              <a:t>9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123199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cette">
  <a:themeElements>
    <a:clrScheme name="Office 2007-20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Facette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te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23659B44-6E34-4CE8-8F0D-387DA7996826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0</TotalTime>
  <Words>685</Words>
  <Application>Microsoft Office PowerPoint</Application>
  <PresentationFormat>Breitbild</PresentationFormat>
  <Paragraphs>258</Paragraphs>
  <Slides>20</Slides>
  <Notes>20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6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20</vt:i4>
      </vt:variant>
    </vt:vector>
  </HeadingPairs>
  <TitlesOfParts>
    <vt:vector size="27" baseType="lpstr">
      <vt:lpstr>Arial</vt:lpstr>
      <vt:lpstr>Arial Rounded MT Bold</vt:lpstr>
      <vt:lpstr>Bahnschrift</vt:lpstr>
      <vt:lpstr>Calibri</vt:lpstr>
      <vt:lpstr>Trebuchet MS</vt:lpstr>
      <vt:lpstr>Wingdings 3</vt:lpstr>
      <vt:lpstr>Facette</vt:lpstr>
      <vt:lpstr>Teilpersonalversammlung</vt:lpstr>
      <vt:lpstr>Inhaltsverzeichnis</vt:lpstr>
      <vt:lpstr>Warum das SAN wieder einführen?</vt:lpstr>
      <vt:lpstr>Warum das SAN wieder einführen?</vt:lpstr>
      <vt:lpstr>Inhaltsverzeichnis</vt:lpstr>
      <vt:lpstr>Was heißt vernetzen?</vt:lpstr>
      <vt:lpstr>Inhaltsverzeichnis</vt:lpstr>
      <vt:lpstr>Vorteile des Netzwerkes</vt:lpstr>
      <vt:lpstr>Vorteile des Netzwerkes</vt:lpstr>
      <vt:lpstr>Vorteile des Netzwerkes</vt:lpstr>
      <vt:lpstr>Inhaltsverzeichnis</vt:lpstr>
      <vt:lpstr>Geschichte des alten  SAN-Netzwerkes</vt:lpstr>
      <vt:lpstr>Inhaltsverzeichnis</vt:lpstr>
      <vt:lpstr>   Die Wiederauferstehung</vt:lpstr>
      <vt:lpstr>   Die Wiederauferstehung</vt:lpstr>
      <vt:lpstr>Inhaltsverzeichnis</vt:lpstr>
      <vt:lpstr>Mitarbeiten im Netzwerk </vt:lpstr>
      <vt:lpstr>Inhaltsverzeichnis</vt:lpstr>
      <vt:lpstr>Wer macht mit???</vt:lpstr>
      <vt:lpstr>Fragestunde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Teilpersonalversammlung</dc:title>
  <dc:creator>Windows-Benutzer</dc:creator>
  <cp:lastModifiedBy>Windows-Benutzer</cp:lastModifiedBy>
  <cp:revision>40</cp:revision>
  <cp:lastPrinted>2019-09-10T12:10:29Z</cp:lastPrinted>
  <dcterms:created xsi:type="dcterms:W3CDTF">2019-06-30T14:26:54Z</dcterms:created>
  <dcterms:modified xsi:type="dcterms:W3CDTF">2019-09-30T09:06:36Z</dcterms:modified>
</cp:coreProperties>
</file>