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6"/>
  </p:notesMasterIdLst>
  <p:sldIdLst>
    <p:sldId id="256" r:id="rId2"/>
    <p:sldId id="258" r:id="rId3"/>
    <p:sldId id="267" r:id="rId4"/>
    <p:sldId id="263" r:id="rId5"/>
    <p:sldId id="257" r:id="rId6"/>
    <p:sldId id="260" r:id="rId7"/>
    <p:sldId id="271" r:id="rId8"/>
    <p:sldId id="273" r:id="rId9"/>
    <p:sldId id="266" r:id="rId10"/>
    <p:sldId id="264" r:id="rId11"/>
    <p:sldId id="269" r:id="rId12"/>
    <p:sldId id="259" r:id="rId13"/>
    <p:sldId id="268" r:id="rId14"/>
    <p:sldId id="270" r:id="rId15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21" autoAdjust="0"/>
    <p:restoredTop sz="94660"/>
  </p:normalViewPr>
  <p:slideViewPr>
    <p:cSldViewPr snapToGrid="0">
      <p:cViewPr varScale="1">
        <p:scale>
          <a:sx n="58" d="100"/>
          <a:sy n="58" d="100"/>
        </p:scale>
        <p:origin x="33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F98DE5-B46B-415F-B5EB-46F7D9F8FAB0}" type="datetimeFigureOut">
              <a:rPr lang="de-DE" smtClean="0"/>
              <a:t>07.12.2022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58A3E16-DBF1-4B4E-A4F7-AF5F605C90B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031224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F3A8D-6590-40FD-BE30-1FB3F387288A}" type="datetime1">
              <a:rPr lang="de-DE" smtClean="0"/>
              <a:t>07.12.2022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D5AEA-0BEE-43CB-9969-48824DD7F62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969523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69FA0-103E-4697-BFD3-9B2416275574}" type="datetime1">
              <a:rPr lang="de-DE" smtClean="0"/>
              <a:t>07.12.2022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D5AEA-0BEE-43CB-9969-48824DD7F62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057014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50B2C-57DB-4BFF-85A4-279FBE0F2409}" type="datetime1">
              <a:rPr lang="de-DE" smtClean="0"/>
              <a:t>07.12.2022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D5AEA-0BEE-43CB-9969-48824DD7F62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375463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BF619D-A8D8-4CD1-9196-02ABC64207B0}" type="datetime1">
              <a:rPr lang="de-DE" smtClean="0"/>
              <a:t>07.12.2022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D5AEA-0BEE-43CB-9969-48824DD7F62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81176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D51DF5-DC26-44D1-A1E7-9823DB91061B}" type="datetime1">
              <a:rPr lang="de-DE" smtClean="0"/>
              <a:t>07.12.2022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D5AEA-0BEE-43CB-9969-48824DD7F62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263619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1FE6E-7B75-4C2A-B02E-6E14D196339B}" type="datetime1">
              <a:rPr lang="de-DE" smtClean="0"/>
              <a:t>07.12.2022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D5AEA-0BEE-43CB-9969-48824DD7F62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302520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615162-B401-4C46-A1A6-7F5090D4CC9B}" type="datetime1">
              <a:rPr lang="de-DE" smtClean="0"/>
              <a:t>07.12.2022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D5AEA-0BEE-43CB-9969-48824DD7F62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879142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B4A38-28D0-4559-A325-680C506B1A9D}" type="datetime1">
              <a:rPr lang="de-DE" smtClean="0"/>
              <a:t>07.12.2022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D5AEA-0BEE-43CB-9969-48824DD7F62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769029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EE6E8F-7C44-40C4-8EAA-008F9E9BD6A6}" type="datetime1">
              <a:rPr lang="de-DE" smtClean="0"/>
              <a:t>07.12.2022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D5AEA-0BEE-43CB-9969-48824DD7F62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364231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13F2C8-06E6-4DF0-A6C7-A80943A08745}" type="datetime1">
              <a:rPr lang="de-DE" smtClean="0"/>
              <a:t>07.12.2022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D5AEA-0BEE-43CB-9969-48824DD7F62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284802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14CD1-314C-453B-8FC7-30556EFBC5B2}" type="datetime1">
              <a:rPr lang="de-DE" smtClean="0"/>
              <a:t>07.12.2022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D5AEA-0BEE-43CB-9969-48824DD7F62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833735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B02FA4-82DC-4D23-9E5A-12C05E34F8C7}" type="datetime1">
              <a:rPr lang="de-DE" smtClean="0"/>
              <a:t>07.12.2022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DD5AEA-0BEE-43CB-9969-48824DD7F62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448503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DE" dirty="0" smtClean="0"/>
              <a:t>LCA </a:t>
            </a:r>
            <a:r>
              <a:rPr lang="de-DE" dirty="0" err="1" smtClean="0"/>
              <a:t>Methodology</a:t>
            </a:r>
            <a:endParaRPr lang="de-DE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e-DE" dirty="0" err="1" smtClean="0"/>
              <a:t>How</a:t>
            </a:r>
            <a:r>
              <a:rPr lang="de-DE" dirty="0" smtClean="0"/>
              <a:t> </a:t>
            </a:r>
            <a:r>
              <a:rPr lang="de-DE" dirty="0" err="1" smtClean="0"/>
              <a:t>to</a:t>
            </a:r>
            <a:r>
              <a:rPr lang="de-DE" dirty="0" smtClean="0"/>
              <a:t> do a LCA </a:t>
            </a:r>
            <a:r>
              <a:rPr lang="de-DE" dirty="0" err="1" smtClean="0"/>
              <a:t>for</a:t>
            </a:r>
            <a:r>
              <a:rPr lang="de-DE" dirty="0" smtClean="0"/>
              <a:t> a </a:t>
            </a:r>
            <a:r>
              <a:rPr lang="de-DE" dirty="0" err="1" smtClean="0"/>
              <a:t>little</a:t>
            </a:r>
            <a:r>
              <a:rPr lang="de-DE" dirty="0" smtClean="0"/>
              <a:t> </a:t>
            </a:r>
            <a:r>
              <a:rPr lang="de-DE" dirty="0" err="1" smtClean="0"/>
              <a:t>red</a:t>
            </a:r>
            <a:r>
              <a:rPr lang="de-DE" dirty="0" smtClean="0"/>
              <a:t> COFFEE MACHINE</a:t>
            </a:r>
            <a:endParaRPr lang="de-DE" dirty="0"/>
          </a:p>
        </p:txBody>
      </p:sp>
      <p:pic>
        <p:nvPicPr>
          <p:cNvPr id="4" name="Grafik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9071" y="2593571"/>
            <a:ext cx="1963216" cy="15524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139435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SANKEY DIAGRAMM</a:t>
            </a:r>
            <a:endParaRPr lang="de-DE" dirty="0"/>
          </a:p>
        </p:txBody>
      </p:sp>
      <p:pic>
        <p:nvPicPr>
          <p:cNvPr id="4" name="Inhaltsplatzhalt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-44995" y="1356142"/>
            <a:ext cx="12236995" cy="4955757"/>
          </a:xfrm>
          <a:prstGeom prst="rect">
            <a:avLst/>
          </a:prstGeom>
        </p:spPr>
      </p:pic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63323-A977-4CB1-8063-94BC16ECABCA}" type="datetime1">
              <a:rPr lang="de-DE" smtClean="0"/>
              <a:t>07.12.2022</a:t>
            </a:fld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D5AEA-0BEE-43CB-9969-48824DD7F62E}" type="slidenum">
              <a:rPr lang="de-DE" smtClean="0"/>
              <a:t>10</a:t>
            </a:fld>
            <a:endParaRPr lang="de-DE"/>
          </a:p>
        </p:txBody>
      </p:sp>
      <p:pic>
        <p:nvPicPr>
          <p:cNvPr id="7" name="Grafik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9710" y="275663"/>
            <a:ext cx="855347" cy="676361"/>
          </a:xfrm>
          <a:prstGeom prst="rect">
            <a:avLst/>
          </a:prstGeom>
        </p:spPr>
      </p:pic>
      <p:sp>
        <p:nvSpPr>
          <p:cNvPr id="8" name="Textfeld 7"/>
          <p:cNvSpPr txBox="1"/>
          <p:nvPr/>
        </p:nvSpPr>
        <p:spPr>
          <a:xfrm>
            <a:off x="838200" y="1356142"/>
            <a:ext cx="5918223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smtClean="0"/>
              <a:t>Life Cycle Assessment „Coffee </a:t>
            </a:r>
            <a:r>
              <a:rPr lang="de-DE" dirty="0" err="1" smtClean="0"/>
              <a:t>Machine</a:t>
            </a:r>
            <a:r>
              <a:rPr lang="de-DE" dirty="0" smtClean="0"/>
              <a:t>“ </a:t>
            </a:r>
          </a:p>
          <a:p>
            <a:r>
              <a:rPr lang="de-DE" dirty="0" smtClean="0"/>
              <a:t>Software Tool </a:t>
            </a:r>
            <a:r>
              <a:rPr lang="de-DE" b="1" dirty="0" smtClean="0"/>
              <a:t>SimaPro5,  Demo Version Education </a:t>
            </a:r>
            <a:r>
              <a:rPr lang="de-DE" b="1" dirty="0" err="1" smtClean="0"/>
              <a:t>Classroom</a:t>
            </a:r>
            <a:endParaRPr lang="de-DE" b="1" dirty="0" smtClean="0"/>
          </a:p>
          <a:p>
            <a:r>
              <a:rPr lang="de-DE" dirty="0" err="1" smtClean="0"/>
              <a:t>Method</a:t>
            </a:r>
            <a:r>
              <a:rPr lang="de-DE" dirty="0" smtClean="0"/>
              <a:t> „Eco </a:t>
            </a:r>
            <a:r>
              <a:rPr lang="de-DE" dirty="0" err="1" smtClean="0"/>
              <a:t>Indicator</a:t>
            </a:r>
            <a:r>
              <a:rPr lang="de-DE" dirty="0" smtClean="0"/>
              <a:t> 99 (H) V2.10 / Europe EI 99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97500499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sz="2400" dirty="0" smtClean="0">
                <a:latin typeface="+mn-lt"/>
              </a:rPr>
              <a:t>8.   Interpretation         </a:t>
            </a:r>
            <a:r>
              <a:rPr lang="de-DE" sz="2400" dirty="0">
                <a:latin typeface="+mn-lt"/>
              </a:rPr>
              <a:t>Data Base: SimaPro5</a:t>
            </a:r>
          </a:p>
        </p:txBody>
      </p:sp>
      <p:pic>
        <p:nvPicPr>
          <p:cNvPr id="4" name="Inhaltsplatzhalt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8200" y="1546167"/>
            <a:ext cx="10515600" cy="4688377"/>
          </a:xfrm>
          <a:prstGeom prst="rect">
            <a:avLst/>
          </a:prstGeom>
        </p:spPr>
      </p:pic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1AFE53-D647-4EA1-802F-3B718E08E6BB}" type="datetime1">
              <a:rPr lang="de-DE" smtClean="0"/>
              <a:t>07.12.2022</a:t>
            </a:fld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D5AEA-0BEE-43CB-9969-48824DD7F62E}" type="slidenum">
              <a:rPr lang="de-DE" smtClean="0"/>
              <a:t>11</a:t>
            </a:fld>
            <a:endParaRPr lang="de-DE"/>
          </a:p>
        </p:txBody>
      </p:sp>
      <p:pic>
        <p:nvPicPr>
          <p:cNvPr id="6" name="Grafik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9710" y="275663"/>
            <a:ext cx="855347" cy="6763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139254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199" y="365125"/>
            <a:ext cx="11353801" cy="1325563"/>
          </a:xfrm>
        </p:spPr>
        <p:txBody>
          <a:bodyPr>
            <a:normAutofit/>
          </a:bodyPr>
          <a:lstStyle/>
          <a:p>
            <a:r>
              <a:rPr lang="de-DE" sz="2800" dirty="0" smtClean="0"/>
              <a:t>3. Inventory Analysis </a:t>
            </a:r>
            <a:r>
              <a:rPr lang="de-DE" sz="2800" dirty="0" smtClean="0"/>
              <a:t>    </a:t>
            </a:r>
            <a:r>
              <a:rPr lang="de-DE" sz="2800" dirty="0" smtClean="0"/>
              <a:t>-  </a:t>
            </a:r>
            <a:r>
              <a:rPr lang="de-DE" sz="2800" dirty="0" smtClean="0"/>
              <a:t>	</a:t>
            </a:r>
            <a:r>
              <a:rPr lang="en-US" sz="2400" dirty="0" smtClean="0">
                <a:latin typeface="+mn-lt"/>
              </a:rPr>
              <a:t>A </a:t>
            </a:r>
            <a:r>
              <a:rPr lang="en-US" sz="2400" dirty="0">
                <a:latin typeface="+mn-lt"/>
              </a:rPr>
              <a:t>simplified process chart for </a:t>
            </a:r>
            <a:r>
              <a:rPr lang="en-US" sz="2400" dirty="0" smtClean="0">
                <a:latin typeface="+mn-lt"/>
              </a:rPr>
              <a:t/>
            </a:r>
            <a:br>
              <a:rPr lang="en-US" sz="2400" dirty="0" smtClean="0">
                <a:latin typeface="+mn-lt"/>
              </a:rPr>
            </a:br>
            <a:r>
              <a:rPr lang="en-US" sz="2400" dirty="0">
                <a:latin typeface="+mn-lt"/>
              </a:rPr>
              <a:t>	</a:t>
            </a:r>
            <a:r>
              <a:rPr lang="en-US" sz="2400" dirty="0" smtClean="0">
                <a:latin typeface="+mn-lt"/>
              </a:rPr>
              <a:t>			</a:t>
            </a:r>
            <a:r>
              <a:rPr lang="en-US" sz="2400" dirty="0" smtClean="0">
                <a:latin typeface="+mn-lt"/>
              </a:rPr>
              <a:t>the </a:t>
            </a:r>
            <a:r>
              <a:rPr lang="en-US" sz="2400" dirty="0">
                <a:latin typeface="+mn-lt"/>
              </a:rPr>
              <a:t>life cycle of a coffee machine.</a:t>
            </a:r>
            <a:r>
              <a:rPr lang="de-DE" sz="2800" dirty="0"/>
              <a:t/>
            </a:r>
            <a:br>
              <a:rPr lang="de-DE" sz="2800" dirty="0"/>
            </a:br>
            <a:endParaRPr lang="de-DE" sz="2800" dirty="0"/>
          </a:p>
        </p:txBody>
      </p:sp>
      <p:pic>
        <p:nvPicPr>
          <p:cNvPr id="4" name="Inhaltsplatzhalt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154082" y="1298383"/>
            <a:ext cx="9440493" cy="5220465"/>
          </a:xfrm>
          <a:prstGeom prst="rect">
            <a:avLst/>
          </a:prstGeom>
        </p:spPr>
      </p:pic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6CD4C-43C1-4927-B838-08421E201EEB}" type="datetime1">
              <a:rPr lang="de-DE" smtClean="0"/>
              <a:t>07.12.2022</a:t>
            </a:fld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D5AEA-0BEE-43CB-9969-48824DD7F62E}" type="slidenum">
              <a:rPr lang="de-DE" smtClean="0"/>
              <a:t>12</a:t>
            </a:fld>
            <a:endParaRPr lang="de-DE"/>
          </a:p>
        </p:txBody>
      </p:sp>
      <p:pic>
        <p:nvPicPr>
          <p:cNvPr id="6" name="Grafik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9710" y="275663"/>
            <a:ext cx="855347" cy="6763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611533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514350" indent="-514350"/>
            <a:r>
              <a:rPr lang="de-DE" sz="2400" dirty="0" smtClean="0">
                <a:latin typeface="+mn-lt"/>
              </a:rPr>
              <a:t>8. Interpretation       </a:t>
            </a:r>
            <a:r>
              <a:rPr lang="de-DE" sz="2400" dirty="0">
                <a:latin typeface="+mn-lt"/>
              </a:rPr>
              <a:t>Data Base: SimaPro5</a:t>
            </a:r>
            <a:br>
              <a:rPr lang="de-DE" sz="2400" dirty="0">
                <a:latin typeface="+mn-lt"/>
              </a:rPr>
            </a:br>
            <a:endParaRPr lang="de-DE" sz="2400" dirty="0">
              <a:latin typeface="+mn-lt"/>
            </a:endParaRPr>
          </a:p>
        </p:txBody>
      </p:sp>
      <p:pic>
        <p:nvPicPr>
          <p:cNvPr id="4" name="Inhaltsplatzhalt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52087" y="1320800"/>
            <a:ext cx="11150600" cy="5035550"/>
          </a:xfrm>
          <a:prstGeom prst="rect">
            <a:avLst/>
          </a:prstGeom>
        </p:spPr>
      </p:pic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3BE8B8-6B3B-4C44-843E-AB9DF5B47BF7}" type="datetime1">
              <a:rPr lang="de-DE" smtClean="0"/>
              <a:t>07.12.2022</a:t>
            </a:fld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D5AEA-0BEE-43CB-9969-48824DD7F62E}" type="slidenum">
              <a:rPr lang="de-DE" smtClean="0"/>
              <a:t>13</a:t>
            </a:fld>
            <a:endParaRPr lang="de-DE"/>
          </a:p>
        </p:txBody>
      </p:sp>
      <p:pic>
        <p:nvPicPr>
          <p:cNvPr id="6" name="Grafik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9710" y="275663"/>
            <a:ext cx="855347" cy="6763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970675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nhaltsplatzhalt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8200" y="1780151"/>
            <a:ext cx="10515600" cy="3553230"/>
          </a:xfrm>
          <a:prstGeom prst="rect">
            <a:avLst/>
          </a:prstGeom>
        </p:spPr>
      </p:pic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120A5A-640E-47FE-8880-312DB9472316}" type="datetime1">
              <a:rPr lang="de-DE" smtClean="0"/>
              <a:t>07.12.2022</a:t>
            </a:fld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D5AEA-0BEE-43CB-9969-48824DD7F62E}" type="slidenum">
              <a:rPr lang="de-DE" smtClean="0"/>
              <a:t>14</a:t>
            </a:fld>
            <a:endParaRPr lang="de-DE"/>
          </a:p>
        </p:txBody>
      </p:sp>
      <p:pic>
        <p:nvPicPr>
          <p:cNvPr id="6" name="Grafik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9710" y="275663"/>
            <a:ext cx="855347" cy="6763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73775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 smtClean="0"/>
              <a:t>How</a:t>
            </a:r>
            <a:r>
              <a:rPr lang="de-DE" dirty="0" smtClean="0"/>
              <a:t> </a:t>
            </a:r>
            <a:r>
              <a:rPr lang="de-DE" dirty="0" err="1" smtClean="0"/>
              <a:t>to</a:t>
            </a:r>
            <a:r>
              <a:rPr lang="de-DE" dirty="0" smtClean="0"/>
              <a:t> do a LCA?</a:t>
            </a:r>
            <a:endParaRPr lang="de-DE" dirty="0"/>
          </a:p>
        </p:txBody>
      </p:sp>
      <p:pic>
        <p:nvPicPr>
          <p:cNvPr id="4" name="Inhaltsplatzhalt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37838" y="1516098"/>
            <a:ext cx="11277219" cy="3345731"/>
          </a:xfrm>
          <a:prstGeom prst="rect">
            <a:avLst/>
          </a:prstGeom>
        </p:spPr>
      </p:pic>
      <p:sp>
        <p:nvSpPr>
          <p:cNvPr id="5" name="Rechteck 4"/>
          <p:cNvSpPr/>
          <p:nvPr/>
        </p:nvSpPr>
        <p:spPr>
          <a:xfrm>
            <a:off x="838200" y="5056571"/>
            <a:ext cx="600683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AdvOT2e364b11"/>
              </a:rPr>
              <a:t>Phases and applications of an LCA based on ISO 14040.</a:t>
            </a:r>
            <a:endParaRPr lang="de-DE" dirty="0"/>
          </a:p>
        </p:txBody>
      </p:sp>
      <p:sp>
        <p:nvSpPr>
          <p:cNvPr id="6" name="Rechteck 5"/>
          <p:cNvSpPr/>
          <p:nvPr/>
        </p:nvSpPr>
        <p:spPr>
          <a:xfrm>
            <a:off x="838200" y="5425903"/>
            <a:ext cx="11016343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1000" dirty="0"/>
              <a:t>ISO 14040: Environmental </a:t>
            </a:r>
            <a:r>
              <a:rPr lang="de-DE" sz="1000" dirty="0" err="1"/>
              <a:t>ManagementLife</a:t>
            </a:r>
            <a:r>
              <a:rPr lang="de-DE" sz="1000" dirty="0"/>
              <a:t> Cycle Assessment</a:t>
            </a:r>
            <a:r>
              <a:rPr lang="de-DE" sz="1000" dirty="0" smtClean="0"/>
              <a:t> </a:t>
            </a:r>
            <a:r>
              <a:rPr lang="en-US" sz="1000" dirty="0" smtClean="0"/>
              <a:t>Principles </a:t>
            </a:r>
            <a:r>
              <a:rPr lang="en-US" sz="1000" dirty="0"/>
              <a:t>and Framework; International Standard </a:t>
            </a:r>
            <a:r>
              <a:rPr lang="en-US" sz="1000" dirty="0" err="1"/>
              <a:t>Organisation</a:t>
            </a:r>
            <a:r>
              <a:rPr lang="en-US" sz="1000" dirty="0" smtClean="0"/>
              <a:t>: </a:t>
            </a:r>
            <a:r>
              <a:rPr lang="de-DE" sz="1000" dirty="0" err="1" smtClean="0"/>
              <a:t>Geneva</a:t>
            </a:r>
            <a:r>
              <a:rPr lang="de-DE" sz="1000" dirty="0"/>
              <a:t>, </a:t>
            </a:r>
            <a:r>
              <a:rPr lang="de-DE" sz="1000" dirty="0" err="1"/>
              <a:t>Switzerland</a:t>
            </a:r>
            <a:r>
              <a:rPr lang="de-DE" sz="1000" dirty="0"/>
              <a:t>, 1997.</a:t>
            </a:r>
          </a:p>
          <a:p>
            <a:r>
              <a:rPr lang="de-DE" sz="1000" dirty="0"/>
              <a:t>(5) ISO 14041: Environmental </a:t>
            </a:r>
            <a:r>
              <a:rPr lang="de-DE" sz="1000" dirty="0" err="1"/>
              <a:t>ManagementLife</a:t>
            </a:r>
            <a:r>
              <a:rPr lang="de-DE" sz="1000" dirty="0"/>
              <a:t> Cycle Assessment</a:t>
            </a:r>
            <a:r>
              <a:rPr lang="de-DE" sz="1000" dirty="0" smtClean="0"/>
              <a:t> </a:t>
            </a:r>
            <a:r>
              <a:rPr lang="en-US" sz="1000" dirty="0" smtClean="0"/>
              <a:t>Goal </a:t>
            </a:r>
            <a:r>
              <a:rPr lang="en-US" sz="1000" dirty="0"/>
              <a:t>and Scope Definition and Inventory Analysis; </a:t>
            </a:r>
            <a:r>
              <a:rPr lang="en-US" sz="1000" dirty="0" smtClean="0"/>
              <a:t>International </a:t>
            </a:r>
            <a:r>
              <a:rPr lang="de-DE" sz="1000" dirty="0" smtClean="0"/>
              <a:t>Standard </a:t>
            </a:r>
            <a:r>
              <a:rPr lang="de-DE" sz="1000" dirty="0"/>
              <a:t>Organisation: </a:t>
            </a:r>
            <a:r>
              <a:rPr lang="de-DE" sz="1000" dirty="0" err="1"/>
              <a:t>Geneva</a:t>
            </a:r>
            <a:r>
              <a:rPr lang="de-DE" sz="1000" dirty="0"/>
              <a:t>, </a:t>
            </a:r>
            <a:r>
              <a:rPr lang="de-DE" sz="1000" dirty="0" err="1"/>
              <a:t>Switzerland</a:t>
            </a:r>
            <a:r>
              <a:rPr lang="de-DE" sz="1000" dirty="0"/>
              <a:t>, 1998.</a:t>
            </a:r>
          </a:p>
          <a:p>
            <a:r>
              <a:rPr lang="de-DE" sz="1000" dirty="0"/>
              <a:t>(6) ISO 14042. Environmental </a:t>
            </a:r>
            <a:r>
              <a:rPr lang="de-DE" sz="1000" dirty="0" err="1"/>
              <a:t>ManagementLife</a:t>
            </a:r>
            <a:r>
              <a:rPr lang="de-DE" sz="1000" dirty="0"/>
              <a:t> Cycle Assessment</a:t>
            </a:r>
            <a:r>
              <a:rPr lang="de-DE" sz="1000" dirty="0" smtClean="0"/>
              <a:t>  Life </a:t>
            </a:r>
            <a:r>
              <a:rPr lang="de-DE" sz="1000" dirty="0"/>
              <a:t>Cycle Impact Assessment; International Standard Organisation</a:t>
            </a:r>
            <a:r>
              <a:rPr lang="de-DE" sz="1000" dirty="0" smtClean="0"/>
              <a:t>: </a:t>
            </a:r>
            <a:r>
              <a:rPr lang="de-DE" sz="1000" dirty="0" err="1" smtClean="0"/>
              <a:t>Geneva</a:t>
            </a:r>
            <a:r>
              <a:rPr lang="de-DE" sz="1000" dirty="0"/>
              <a:t>, </a:t>
            </a:r>
            <a:r>
              <a:rPr lang="de-DE" sz="1000" dirty="0" err="1"/>
              <a:t>Switzerland</a:t>
            </a:r>
            <a:r>
              <a:rPr lang="de-DE" sz="1000" dirty="0"/>
              <a:t>, 2000.</a:t>
            </a:r>
          </a:p>
          <a:p>
            <a:r>
              <a:rPr lang="de-DE" sz="1000" dirty="0"/>
              <a:t>(7) ISO 14043: Environmental </a:t>
            </a:r>
            <a:r>
              <a:rPr lang="de-DE" sz="1000" dirty="0" err="1"/>
              <a:t>ManagementLife</a:t>
            </a:r>
            <a:r>
              <a:rPr lang="de-DE" sz="1000" dirty="0"/>
              <a:t> Cycle Assessment</a:t>
            </a:r>
            <a:r>
              <a:rPr lang="de-DE" sz="1000" dirty="0" smtClean="0"/>
              <a:t> Life </a:t>
            </a:r>
            <a:r>
              <a:rPr lang="de-DE" sz="1000" dirty="0"/>
              <a:t>Cycle Interpretation; International Standard Organisation: </a:t>
            </a:r>
            <a:r>
              <a:rPr lang="de-DE" sz="1000" dirty="0" err="1" smtClean="0"/>
              <a:t>Geneva,Switzerland</a:t>
            </a:r>
            <a:r>
              <a:rPr lang="de-DE" sz="1000" dirty="0"/>
              <a:t>, 2000</a:t>
            </a:r>
            <a:r>
              <a:rPr lang="de-DE" sz="1000" dirty="0" smtClean="0"/>
              <a:t>.(</a:t>
            </a:r>
            <a:r>
              <a:rPr lang="de-DE" sz="1000" dirty="0"/>
              <a:t>8) ISO 14040: Environmental </a:t>
            </a:r>
            <a:r>
              <a:rPr lang="de-DE" sz="1000" dirty="0" err="1"/>
              <a:t>ManagementLife</a:t>
            </a:r>
            <a:r>
              <a:rPr lang="de-DE" sz="1000" dirty="0"/>
              <a:t> Cycle Assessment</a:t>
            </a:r>
            <a:r>
              <a:rPr lang="de-DE" sz="1000" dirty="0" smtClean="0"/>
              <a:t> </a:t>
            </a:r>
            <a:r>
              <a:rPr lang="en-US" sz="1000" dirty="0" smtClean="0"/>
              <a:t>Principles </a:t>
            </a:r>
            <a:r>
              <a:rPr lang="en-US" sz="1000" dirty="0"/>
              <a:t>and Framework; International Standard </a:t>
            </a:r>
            <a:r>
              <a:rPr lang="en-US" sz="1000" dirty="0" err="1"/>
              <a:t>Organisation</a:t>
            </a:r>
            <a:r>
              <a:rPr lang="en-US" sz="1000" dirty="0" smtClean="0"/>
              <a:t>: </a:t>
            </a:r>
            <a:r>
              <a:rPr lang="de-DE" sz="1000" dirty="0" err="1" smtClean="0"/>
              <a:t>Geneva</a:t>
            </a:r>
            <a:r>
              <a:rPr lang="de-DE" sz="1000" dirty="0"/>
              <a:t>, </a:t>
            </a:r>
            <a:r>
              <a:rPr lang="de-DE" sz="1000" dirty="0" err="1"/>
              <a:t>Switzerland</a:t>
            </a:r>
            <a:r>
              <a:rPr lang="de-DE" sz="1000" dirty="0"/>
              <a:t>, 2006.</a:t>
            </a:r>
          </a:p>
          <a:p>
            <a:r>
              <a:rPr lang="de-DE" sz="1000" dirty="0"/>
              <a:t>(9) ISO 14044: Environmental Management - Life Cycle Assessment </a:t>
            </a:r>
            <a:r>
              <a:rPr lang="de-DE" sz="1000" dirty="0" smtClean="0"/>
              <a:t>- </a:t>
            </a:r>
            <a:r>
              <a:rPr lang="en-US" sz="1000" dirty="0" smtClean="0"/>
              <a:t>Requirements </a:t>
            </a:r>
            <a:r>
              <a:rPr lang="en-US" sz="1000" dirty="0"/>
              <a:t>and Guidelines; International Standard </a:t>
            </a:r>
            <a:r>
              <a:rPr lang="en-US" sz="1000" dirty="0" err="1"/>
              <a:t>Organisation</a:t>
            </a:r>
            <a:r>
              <a:rPr lang="en-US" sz="1000" dirty="0" smtClean="0"/>
              <a:t>: </a:t>
            </a:r>
            <a:r>
              <a:rPr lang="de-DE" sz="1000" dirty="0" err="1" smtClean="0"/>
              <a:t>Geneva</a:t>
            </a:r>
            <a:r>
              <a:rPr lang="de-DE" sz="1000" dirty="0"/>
              <a:t>, </a:t>
            </a:r>
            <a:r>
              <a:rPr lang="de-DE" sz="1000" dirty="0" err="1"/>
              <a:t>Switzerland</a:t>
            </a:r>
            <a:r>
              <a:rPr lang="de-DE" sz="1000" dirty="0"/>
              <a:t>, 2006.</a:t>
            </a:r>
          </a:p>
        </p:txBody>
      </p:sp>
      <p:pic>
        <p:nvPicPr>
          <p:cNvPr id="7" name="Grafik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9710" y="275663"/>
            <a:ext cx="855347" cy="676361"/>
          </a:xfrm>
          <a:prstGeom prst="rect">
            <a:avLst/>
          </a:prstGeom>
        </p:spPr>
      </p:pic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5133D3-1B1B-4BD5-90D4-8AB069384871}" type="datetime1">
              <a:rPr lang="de-DE" smtClean="0"/>
              <a:t>07.12.2022</a:t>
            </a:fld>
            <a:endParaRPr lang="de-DE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D5AEA-0BEE-43CB-9969-48824DD7F62E}" type="slidenum">
              <a:rPr lang="de-DE" smtClean="0"/>
              <a:t>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931948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Life Cycle Assessment </a:t>
            </a:r>
            <a:r>
              <a:rPr lang="de-DE" dirty="0" err="1" smtClean="0"/>
              <a:t>of</a:t>
            </a:r>
            <a:r>
              <a:rPr lang="de-DE" dirty="0" smtClean="0"/>
              <a:t> a Coffee Machine</a:t>
            </a:r>
            <a:endParaRPr lang="de-DE" dirty="0"/>
          </a:p>
        </p:txBody>
      </p:sp>
      <p:pic>
        <p:nvPicPr>
          <p:cNvPr id="4" name="Inhaltsplatzhalt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220586" y="1524434"/>
            <a:ext cx="9350829" cy="3286759"/>
          </a:xfrm>
          <a:prstGeom prst="rect">
            <a:avLst/>
          </a:prstGeom>
        </p:spPr>
      </p:pic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52ADC1-1074-4A93-94C7-FA5DEFEF664F}" type="datetime1">
              <a:rPr lang="de-DE" smtClean="0"/>
              <a:t>07.12.2022</a:t>
            </a:fld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D5AEA-0BEE-43CB-9969-48824DD7F62E}" type="slidenum">
              <a:rPr lang="de-DE" smtClean="0"/>
              <a:t>3</a:t>
            </a:fld>
            <a:endParaRPr lang="de-DE"/>
          </a:p>
        </p:txBody>
      </p:sp>
      <p:pic>
        <p:nvPicPr>
          <p:cNvPr id="7" name="Grafik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9710" y="275663"/>
            <a:ext cx="855347" cy="676361"/>
          </a:xfrm>
          <a:prstGeom prst="rect">
            <a:avLst/>
          </a:prstGeom>
        </p:spPr>
      </p:pic>
      <p:pic>
        <p:nvPicPr>
          <p:cNvPr id="8" name="Grafik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20586" y="5174196"/>
            <a:ext cx="9350829" cy="7091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21893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LCA </a:t>
            </a:r>
            <a:r>
              <a:rPr lang="de-DE" dirty="0" err="1" smtClean="0"/>
              <a:t>methodology</a:t>
            </a:r>
            <a:r>
              <a:rPr lang="de-DE" dirty="0" smtClean="0"/>
              <a:t> - </a:t>
            </a:r>
            <a:r>
              <a:rPr lang="de-DE" dirty="0" err="1" smtClean="0"/>
              <a:t>working</a:t>
            </a:r>
            <a:r>
              <a:rPr lang="de-DE" dirty="0" smtClean="0"/>
              <a:t> </a:t>
            </a:r>
            <a:r>
              <a:rPr lang="de-DE" dirty="0" err="1" smtClean="0"/>
              <a:t>step</a:t>
            </a:r>
            <a:r>
              <a:rPr lang="de-DE" dirty="0" smtClean="0"/>
              <a:t> </a:t>
            </a:r>
            <a:r>
              <a:rPr lang="de-DE" dirty="0" err="1" smtClean="0"/>
              <a:t>by</a:t>
            </a:r>
            <a:r>
              <a:rPr lang="de-DE" dirty="0" smtClean="0"/>
              <a:t> </a:t>
            </a:r>
            <a:r>
              <a:rPr lang="de-DE" dirty="0" err="1" smtClean="0"/>
              <a:t>step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de-DE" dirty="0" smtClean="0"/>
              <a:t>Definition </a:t>
            </a:r>
            <a:r>
              <a:rPr lang="de-DE" dirty="0" err="1" smtClean="0"/>
              <a:t>of</a:t>
            </a:r>
            <a:r>
              <a:rPr lang="de-DE" dirty="0" smtClean="0"/>
              <a:t> a </a:t>
            </a:r>
            <a:r>
              <a:rPr lang="de-DE" dirty="0" err="1" smtClean="0"/>
              <a:t>functional</a:t>
            </a:r>
            <a:r>
              <a:rPr lang="de-DE" dirty="0" smtClean="0"/>
              <a:t> </a:t>
            </a:r>
            <a:r>
              <a:rPr lang="de-DE" dirty="0" err="1" smtClean="0"/>
              <a:t>unit</a:t>
            </a:r>
            <a:endParaRPr lang="de-DE" dirty="0" smtClean="0"/>
          </a:p>
          <a:p>
            <a:pPr marL="514350" indent="-514350">
              <a:buFont typeface="+mj-lt"/>
              <a:buAutoNum type="arabicPeriod"/>
            </a:pPr>
            <a:r>
              <a:rPr lang="de-DE" dirty="0"/>
              <a:t>Inventory </a:t>
            </a:r>
            <a:r>
              <a:rPr lang="de-DE" dirty="0" err="1"/>
              <a:t>analysis</a:t>
            </a:r>
            <a:endParaRPr lang="de-DE" dirty="0"/>
          </a:p>
          <a:p>
            <a:pPr marL="514350" indent="-514350">
              <a:buFont typeface="+mj-lt"/>
              <a:buAutoNum type="arabicPeriod"/>
            </a:pPr>
            <a:r>
              <a:rPr lang="de-DE" dirty="0" smtClean="0"/>
              <a:t>Process </a:t>
            </a:r>
            <a:r>
              <a:rPr lang="de-DE" dirty="0" err="1" smtClean="0"/>
              <a:t>chart</a:t>
            </a:r>
            <a:endParaRPr lang="de-DE" dirty="0" smtClean="0"/>
          </a:p>
          <a:p>
            <a:pPr marL="514350" indent="-514350">
              <a:buFont typeface="+mj-lt"/>
              <a:buAutoNum type="arabicPeriod"/>
            </a:pPr>
            <a:r>
              <a:rPr lang="de-DE" dirty="0" err="1" smtClean="0"/>
              <a:t>Classification</a:t>
            </a:r>
            <a:endParaRPr lang="de-DE" dirty="0" smtClean="0"/>
          </a:p>
          <a:p>
            <a:pPr marL="514350" indent="-514350">
              <a:buFont typeface="+mj-lt"/>
              <a:buAutoNum type="arabicPeriod"/>
            </a:pPr>
            <a:r>
              <a:rPr lang="de-DE" dirty="0" err="1" smtClean="0"/>
              <a:t>Charakterization</a:t>
            </a:r>
            <a:endParaRPr lang="de-DE" dirty="0" smtClean="0"/>
          </a:p>
          <a:p>
            <a:pPr marL="514350" indent="-514350">
              <a:buFont typeface="+mj-lt"/>
              <a:buAutoNum type="arabicPeriod"/>
            </a:pPr>
            <a:r>
              <a:rPr lang="de-DE" dirty="0" err="1" smtClean="0"/>
              <a:t>Normalization</a:t>
            </a:r>
            <a:endParaRPr lang="de-DE" dirty="0" smtClean="0"/>
          </a:p>
          <a:p>
            <a:pPr marL="514350" indent="-514350">
              <a:buFont typeface="+mj-lt"/>
              <a:buAutoNum type="arabicPeriod"/>
            </a:pPr>
            <a:r>
              <a:rPr lang="de-DE" dirty="0" err="1" smtClean="0"/>
              <a:t>Weighting</a:t>
            </a:r>
            <a:endParaRPr lang="de-DE" dirty="0" smtClean="0"/>
          </a:p>
          <a:p>
            <a:pPr marL="514350" indent="-514350">
              <a:buFont typeface="+mj-lt"/>
              <a:buAutoNum type="arabicPeriod"/>
            </a:pPr>
            <a:r>
              <a:rPr lang="de-DE" dirty="0" smtClean="0"/>
              <a:t>Interpretation</a:t>
            </a:r>
          </a:p>
          <a:p>
            <a:pPr marL="0" indent="0">
              <a:buNone/>
            </a:pPr>
            <a:r>
              <a:rPr lang="de-DE" dirty="0" smtClean="0"/>
              <a:t>      Data Base: SimaPro5</a:t>
            </a:r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32CC2-E688-4B6B-8498-A140FAC082F0}" type="datetime1">
              <a:rPr lang="de-DE" smtClean="0"/>
              <a:t>07.12.2022</a:t>
            </a:fld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D5AEA-0BEE-43CB-9969-48824DD7F62E}" type="slidenum">
              <a:rPr lang="de-DE" smtClean="0"/>
              <a:t>4</a:t>
            </a:fld>
            <a:endParaRPr lang="de-DE"/>
          </a:p>
        </p:txBody>
      </p:sp>
      <p:pic>
        <p:nvPicPr>
          <p:cNvPr id="6" name="Grafi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9710" y="275663"/>
            <a:ext cx="855347" cy="6763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34369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68468" y="2213950"/>
            <a:ext cx="8031108" cy="1325563"/>
          </a:xfrm>
        </p:spPr>
        <p:txBody>
          <a:bodyPr>
            <a:noAutofit/>
          </a:bodyPr>
          <a:lstStyle/>
          <a:p>
            <a:r>
              <a:rPr lang="de-DE" sz="2400" dirty="0" smtClean="0"/>
              <a:t>Goal </a:t>
            </a:r>
            <a:r>
              <a:rPr lang="de-DE" sz="2400" dirty="0" smtClean="0">
                <a:latin typeface="+mn-lt"/>
              </a:rPr>
              <a:t>and</a:t>
            </a:r>
            <a:r>
              <a:rPr lang="de-DE" sz="2400" dirty="0" smtClean="0"/>
              <a:t> </a:t>
            </a:r>
            <a:r>
              <a:rPr lang="de-DE" sz="2400" dirty="0" err="1" smtClean="0"/>
              <a:t>Scope</a:t>
            </a:r>
            <a:r>
              <a:rPr lang="de-DE" sz="2400" dirty="0" smtClean="0"/>
              <a:t> of </a:t>
            </a:r>
            <a:r>
              <a:rPr lang="de-DE" sz="2400" dirty="0" err="1" smtClean="0"/>
              <a:t>this</a:t>
            </a:r>
            <a:r>
              <a:rPr lang="de-DE" sz="2400" dirty="0" smtClean="0"/>
              <a:t> Analysis</a:t>
            </a:r>
            <a:br>
              <a:rPr lang="de-DE" sz="2400" dirty="0" smtClean="0"/>
            </a:br>
            <a:r>
              <a:rPr lang="de-DE" sz="2400" dirty="0"/>
              <a:t> </a:t>
            </a:r>
            <a:r>
              <a:rPr lang="de-DE" sz="2400" dirty="0" smtClean="0"/>
              <a:t/>
            </a:r>
            <a:br>
              <a:rPr lang="de-DE" sz="2400" dirty="0" smtClean="0"/>
            </a:br>
            <a:r>
              <a:rPr lang="de-DE" sz="2400" dirty="0" smtClean="0"/>
              <a:t>A simple Coffee </a:t>
            </a:r>
            <a:r>
              <a:rPr lang="de-DE" sz="2400" dirty="0" err="1" smtClean="0"/>
              <a:t>Machine</a:t>
            </a:r>
            <a:r>
              <a:rPr lang="de-DE" sz="2400" dirty="0" smtClean="0"/>
              <a:t> </a:t>
            </a:r>
            <a:br>
              <a:rPr lang="de-DE" sz="2400" dirty="0" smtClean="0"/>
            </a:br>
            <a:r>
              <a:rPr lang="de-DE" sz="2400" dirty="0" smtClean="0"/>
              <a:t>Production, Use and End of Live</a:t>
            </a:r>
            <a:endParaRPr lang="de-DE" sz="2400" dirty="0"/>
          </a:p>
        </p:txBody>
      </p:sp>
      <p:pic>
        <p:nvPicPr>
          <p:cNvPr id="4" name="Inhaltsplatzhalt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295061" y="721110"/>
            <a:ext cx="4902809" cy="5635240"/>
          </a:xfrm>
          <a:prstGeom prst="rect">
            <a:avLst/>
          </a:prstGeom>
        </p:spPr>
      </p:pic>
      <p:sp>
        <p:nvSpPr>
          <p:cNvPr id="5" name="Rechteck 4"/>
          <p:cNvSpPr/>
          <p:nvPr/>
        </p:nvSpPr>
        <p:spPr>
          <a:xfrm>
            <a:off x="752090" y="806352"/>
            <a:ext cx="499213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de-DE" sz="2800" dirty="0" smtClean="0"/>
              <a:t>Definition </a:t>
            </a:r>
            <a:r>
              <a:rPr lang="de-DE" sz="2800" dirty="0" err="1" smtClean="0"/>
              <a:t>of</a:t>
            </a:r>
            <a:r>
              <a:rPr lang="de-DE" sz="2800" dirty="0" smtClean="0"/>
              <a:t> a </a:t>
            </a:r>
            <a:r>
              <a:rPr lang="de-DE" sz="2800" dirty="0" err="1" smtClean="0"/>
              <a:t>functional</a:t>
            </a:r>
            <a:r>
              <a:rPr lang="de-DE" sz="2800" dirty="0" smtClean="0"/>
              <a:t> </a:t>
            </a:r>
            <a:r>
              <a:rPr lang="de-DE" sz="2800" dirty="0" err="1" smtClean="0"/>
              <a:t>unit</a:t>
            </a:r>
            <a:endParaRPr lang="de-DE" sz="2800" dirty="0" smtClean="0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417E38-A82C-471A-A296-BEDA8A1567E5}" type="datetime1">
              <a:rPr lang="de-DE" smtClean="0"/>
              <a:t>07.12.2022</a:t>
            </a:fld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D5AEA-0BEE-43CB-9969-48824DD7F62E}" type="slidenum">
              <a:rPr lang="de-DE" smtClean="0"/>
              <a:t>5</a:t>
            </a:fld>
            <a:endParaRPr lang="de-DE"/>
          </a:p>
        </p:txBody>
      </p:sp>
      <p:pic>
        <p:nvPicPr>
          <p:cNvPr id="7" name="Grafik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9710" y="275663"/>
            <a:ext cx="855347" cy="6763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05800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sz="2800" dirty="0" smtClean="0">
                <a:latin typeface="+mn-lt"/>
              </a:rPr>
              <a:t>2. Inventory Analysis   -   </a:t>
            </a:r>
            <a:r>
              <a:rPr lang="de-DE" sz="2800" dirty="0" err="1" smtClean="0">
                <a:latin typeface="+mn-lt"/>
              </a:rPr>
              <a:t>Sorts</a:t>
            </a:r>
            <a:r>
              <a:rPr lang="de-DE" sz="2800" dirty="0" smtClean="0">
                <a:latin typeface="+mn-lt"/>
              </a:rPr>
              <a:t> </a:t>
            </a:r>
            <a:r>
              <a:rPr lang="de-DE" sz="2800" dirty="0" err="1" smtClean="0">
                <a:latin typeface="+mn-lt"/>
              </a:rPr>
              <a:t>of</a:t>
            </a:r>
            <a:r>
              <a:rPr lang="de-DE" sz="2800" dirty="0" smtClean="0">
                <a:latin typeface="+mn-lt"/>
              </a:rPr>
              <a:t> Materials</a:t>
            </a:r>
            <a:endParaRPr lang="de-DE" sz="2800" dirty="0">
              <a:latin typeface="+mn-lt"/>
            </a:endParaRPr>
          </a:p>
        </p:txBody>
      </p:sp>
      <p:pic>
        <p:nvPicPr>
          <p:cNvPr id="4" name="Inhaltsplatzhalt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816361" y="1892680"/>
            <a:ext cx="3124200" cy="3590925"/>
          </a:xfrm>
          <a:prstGeom prst="rect">
            <a:avLst/>
          </a:prstGeom>
        </p:spPr>
      </p:pic>
      <p:cxnSp>
        <p:nvCxnSpPr>
          <p:cNvPr id="6" name="Gerade Verbindung mit Pfeil 5"/>
          <p:cNvCxnSpPr/>
          <p:nvPr/>
        </p:nvCxnSpPr>
        <p:spPr>
          <a:xfrm flipH="1">
            <a:off x="5296142" y="2015826"/>
            <a:ext cx="2814663" cy="112581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hteck 6"/>
          <p:cNvSpPr/>
          <p:nvPr/>
        </p:nvSpPr>
        <p:spPr>
          <a:xfrm>
            <a:off x="2359695" y="2695963"/>
            <a:ext cx="219021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2400" dirty="0" smtClean="0"/>
              <a:t>Glass Can</a:t>
            </a:r>
            <a:endParaRPr lang="de-DE" sz="2400" dirty="0"/>
          </a:p>
        </p:txBody>
      </p:sp>
      <p:cxnSp>
        <p:nvCxnSpPr>
          <p:cNvPr id="9" name="Gerade Verbindung mit Pfeil 8"/>
          <p:cNvCxnSpPr/>
          <p:nvPr/>
        </p:nvCxnSpPr>
        <p:spPr>
          <a:xfrm flipV="1">
            <a:off x="2646117" y="4743739"/>
            <a:ext cx="2088654" cy="18118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Gerade Verbindung mit Pfeil 9"/>
          <p:cNvCxnSpPr/>
          <p:nvPr/>
        </p:nvCxnSpPr>
        <p:spPr>
          <a:xfrm>
            <a:off x="2903620" y="3141640"/>
            <a:ext cx="2181727" cy="80471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Gerade Verbindung mit Pfeil 10"/>
          <p:cNvCxnSpPr/>
          <p:nvPr/>
        </p:nvCxnSpPr>
        <p:spPr>
          <a:xfrm flipH="1" flipV="1">
            <a:off x="6542012" y="3576067"/>
            <a:ext cx="1470203" cy="38765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hteck 11"/>
          <p:cNvSpPr/>
          <p:nvPr/>
        </p:nvSpPr>
        <p:spPr>
          <a:xfrm>
            <a:off x="8373176" y="3484694"/>
            <a:ext cx="3480773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2400" dirty="0" smtClean="0"/>
              <a:t>Corpus &amp; Hold </a:t>
            </a:r>
            <a:r>
              <a:rPr lang="de-DE" sz="2400" dirty="0" err="1" smtClean="0"/>
              <a:t>of</a:t>
            </a:r>
            <a:r>
              <a:rPr lang="de-DE" sz="2400" dirty="0" smtClean="0"/>
              <a:t> </a:t>
            </a:r>
            <a:r>
              <a:rPr lang="de-DE" sz="2400" dirty="0" err="1" smtClean="0"/>
              <a:t>the</a:t>
            </a:r>
            <a:r>
              <a:rPr lang="de-DE" sz="2400" dirty="0" smtClean="0"/>
              <a:t> Coffee Machine </a:t>
            </a:r>
            <a:r>
              <a:rPr lang="de-DE" sz="2400" dirty="0" err="1" smtClean="0"/>
              <a:t>is</a:t>
            </a:r>
            <a:r>
              <a:rPr lang="de-DE" sz="2400" dirty="0" smtClean="0"/>
              <a:t> </a:t>
            </a:r>
            <a:r>
              <a:rPr lang="de-DE" sz="2400" dirty="0" err="1" smtClean="0"/>
              <a:t>based</a:t>
            </a:r>
            <a:r>
              <a:rPr lang="de-DE" sz="2400" dirty="0" smtClean="0"/>
              <a:t> on Polystyrene </a:t>
            </a:r>
            <a:r>
              <a:rPr lang="de-DE" sz="2400" dirty="0" err="1" smtClean="0"/>
              <a:t>Plastic</a:t>
            </a:r>
            <a:r>
              <a:rPr lang="de-DE" sz="2400" dirty="0" smtClean="0"/>
              <a:t> </a:t>
            </a:r>
            <a:endParaRPr lang="de-DE" sz="2400" dirty="0"/>
          </a:p>
        </p:txBody>
      </p:sp>
      <p:sp>
        <p:nvSpPr>
          <p:cNvPr id="13" name="Rechteck 12"/>
          <p:cNvSpPr/>
          <p:nvPr/>
        </p:nvSpPr>
        <p:spPr>
          <a:xfrm>
            <a:off x="8255276" y="1786182"/>
            <a:ext cx="540195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2400" dirty="0" err="1" smtClean="0"/>
              <a:t>Feather</a:t>
            </a:r>
            <a:r>
              <a:rPr lang="de-DE" sz="2400" dirty="0" smtClean="0"/>
              <a:t> out </a:t>
            </a:r>
            <a:r>
              <a:rPr lang="de-DE" sz="2400" dirty="0" err="1" smtClean="0"/>
              <a:t>of</a:t>
            </a:r>
            <a:r>
              <a:rPr lang="de-DE" sz="2400" dirty="0" smtClean="0"/>
              <a:t> Aluminium</a:t>
            </a:r>
            <a:endParaRPr lang="de-DE" sz="2400" dirty="0"/>
          </a:p>
        </p:txBody>
      </p:sp>
      <p:sp>
        <p:nvSpPr>
          <p:cNvPr id="15" name="Rechteck 14"/>
          <p:cNvSpPr/>
          <p:nvPr/>
        </p:nvSpPr>
        <p:spPr>
          <a:xfrm>
            <a:off x="838200" y="4978472"/>
            <a:ext cx="318516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2400" dirty="0" smtClean="0"/>
              <a:t>Ring &amp; </a:t>
            </a:r>
            <a:r>
              <a:rPr lang="de-DE" sz="2400" dirty="0" err="1" smtClean="0"/>
              <a:t>Heating</a:t>
            </a:r>
            <a:r>
              <a:rPr lang="de-DE" sz="2400" dirty="0" smtClean="0"/>
              <a:t> Plate out </a:t>
            </a:r>
            <a:r>
              <a:rPr lang="de-DE" sz="2400" dirty="0" err="1" smtClean="0"/>
              <a:t>of</a:t>
            </a:r>
            <a:r>
              <a:rPr lang="de-DE" sz="2400" dirty="0" smtClean="0"/>
              <a:t> Steel (Iron)</a:t>
            </a:r>
            <a:endParaRPr lang="de-DE" sz="2400" dirty="0"/>
          </a:p>
        </p:txBody>
      </p:sp>
      <p:sp>
        <p:nvSpPr>
          <p:cNvPr id="25" name="Rechteck 24"/>
          <p:cNvSpPr/>
          <p:nvPr/>
        </p:nvSpPr>
        <p:spPr>
          <a:xfrm>
            <a:off x="8373176" y="5252772"/>
            <a:ext cx="538341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2400" dirty="0" smtClean="0"/>
              <a:t>Coffee Filter out </a:t>
            </a:r>
            <a:r>
              <a:rPr lang="de-DE" sz="2400" dirty="0" err="1" smtClean="0"/>
              <a:t>of</a:t>
            </a:r>
            <a:r>
              <a:rPr lang="de-DE" sz="2400" dirty="0" smtClean="0"/>
              <a:t> Paper </a:t>
            </a:r>
            <a:endParaRPr lang="de-DE" sz="2400" dirty="0"/>
          </a:p>
        </p:txBody>
      </p:sp>
      <p:pic>
        <p:nvPicPr>
          <p:cNvPr id="26" name="Grafik 2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12844" y="4882987"/>
            <a:ext cx="1400175" cy="1123950"/>
          </a:xfrm>
          <a:prstGeom prst="rect">
            <a:avLst/>
          </a:prstGeom>
        </p:spPr>
      </p:pic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BBFEB-C57B-478E-8C0D-72D08931A7F3}" type="datetime1">
              <a:rPr lang="de-DE" smtClean="0"/>
              <a:t>07.12.2022</a:t>
            </a:fld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D5AEA-0BEE-43CB-9969-48824DD7F62E}" type="slidenum">
              <a:rPr lang="de-DE" smtClean="0"/>
              <a:t>6</a:t>
            </a:fld>
            <a:endParaRPr lang="de-DE"/>
          </a:p>
        </p:txBody>
      </p:sp>
      <p:pic>
        <p:nvPicPr>
          <p:cNvPr id="16" name="Grafik 1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9710" y="275663"/>
            <a:ext cx="855347" cy="6763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73122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sz="2800" dirty="0" smtClean="0">
                <a:latin typeface="+mn-lt"/>
              </a:rPr>
              <a:t>2. Inventory Analysis   -   Weigt </a:t>
            </a:r>
            <a:r>
              <a:rPr lang="de-DE" sz="2800" dirty="0" err="1" smtClean="0">
                <a:latin typeface="+mn-lt"/>
              </a:rPr>
              <a:t>of</a:t>
            </a:r>
            <a:r>
              <a:rPr lang="de-DE" sz="2800" dirty="0" smtClean="0">
                <a:latin typeface="+mn-lt"/>
              </a:rPr>
              <a:t> Materials</a:t>
            </a:r>
            <a:endParaRPr lang="de-DE" sz="2800" dirty="0">
              <a:latin typeface="+mn-lt"/>
            </a:endParaRPr>
          </a:p>
        </p:txBody>
      </p:sp>
      <p:pic>
        <p:nvPicPr>
          <p:cNvPr id="4" name="Inhaltsplatzhalt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816361" y="1892680"/>
            <a:ext cx="3124200" cy="3590925"/>
          </a:xfrm>
          <a:prstGeom prst="rect">
            <a:avLst/>
          </a:prstGeom>
        </p:spPr>
      </p:pic>
      <p:cxnSp>
        <p:nvCxnSpPr>
          <p:cNvPr id="6" name="Gerade Verbindung mit Pfeil 5"/>
          <p:cNvCxnSpPr/>
          <p:nvPr/>
        </p:nvCxnSpPr>
        <p:spPr>
          <a:xfrm flipH="1">
            <a:off x="5296142" y="2015826"/>
            <a:ext cx="2814663" cy="112581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hteck 6"/>
          <p:cNvSpPr/>
          <p:nvPr/>
        </p:nvSpPr>
        <p:spPr>
          <a:xfrm>
            <a:off x="2359695" y="2695963"/>
            <a:ext cx="219021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2400" dirty="0" smtClean="0"/>
              <a:t>Glass Can</a:t>
            </a:r>
            <a:endParaRPr lang="de-DE" sz="2400" dirty="0"/>
          </a:p>
        </p:txBody>
      </p:sp>
      <p:cxnSp>
        <p:nvCxnSpPr>
          <p:cNvPr id="9" name="Gerade Verbindung mit Pfeil 8"/>
          <p:cNvCxnSpPr/>
          <p:nvPr/>
        </p:nvCxnSpPr>
        <p:spPr>
          <a:xfrm flipV="1">
            <a:off x="2646117" y="4743739"/>
            <a:ext cx="2088654" cy="18118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Gerade Verbindung mit Pfeil 9"/>
          <p:cNvCxnSpPr/>
          <p:nvPr/>
        </p:nvCxnSpPr>
        <p:spPr>
          <a:xfrm>
            <a:off x="2903620" y="3141640"/>
            <a:ext cx="2181727" cy="80471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Gerade Verbindung mit Pfeil 10"/>
          <p:cNvCxnSpPr/>
          <p:nvPr/>
        </p:nvCxnSpPr>
        <p:spPr>
          <a:xfrm flipH="1" flipV="1">
            <a:off x="6542012" y="3576067"/>
            <a:ext cx="1470203" cy="38765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hteck 11"/>
          <p:cNvSpPr/>
          <p:nvPr/>
        </p:nvSpPr>
        <p:spPr>
          <a:xfrm>
            <a:off x="8373176" y="3484694"/>
            <a:ext cx="3480773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2400" dirty="0" smtClean="0"/>
              <a:t>Corpus &amp; Hold </a:t>
            </a:r>
            <a:r>
              <a:rPr lang="de-DE" sz="2400" dirty="0" err="1" smtClean="0"/>
              <a:t>of</a:t>
            </a:r>
            <a:r>
              <a:rPr lang="de-DE" sz="2400" dirty="0" smtClean="0"/>
              <a:t> </a:t>
            </a:r>
            <a:r>
              <a:rPr lang="de-DE" sz="2400" dirty="0" err="1" smtClean="0"/>
              <a:t>the</a:t>
            </a:r>
            <a:r>
              <a:rPr lang="de-DE" sz="2400" dirty="0" smtClean="0"/>
              <a:t> Coffee Machine </a:t>
            </a:r>
            <a:r>
              <a:rPr lang="de-DE" sz="2400" dirty="0" err="1" smtClean="0"/>
              <a:t>is</a:t>
            </a:r>
            <a:r>
              <a:rPr lang="de-DE" sz="2400" dirty="0" smtClean="0"/>
              <a:t> </a:t>
            </a:r>
            <a:r>
              <a:rPr lang="de-DE" sz="2400" dirty="0" err="1" smtClean="0"/>
              <a:t>based</a:t>
            </a:r>
            <a:r>
              <a:rPr lang="de-DE" sz="2400" dirty="0" smtClean="0"/>
              <a:t> on Polystyrene </a:t>
            </a:r>
            <a:r>
              <a:rPr lang="de-DE" sz="2400" dirty="0" err="1" smtClean="0"/>
              <a:t>Plastic</a:t>
            </a:r>
            <a:r>
              <a:rPr lang="de-DE" sz="2400" dirty="0" smtClean="0"/>
              <a:t> </a:t>
            </a:r>
            <a:endParaRPr lang="de-DE" sz="2400" dirty="0"/>
          </a:p>
        </p:txBody>
      </p:sp>
      <p:sp>
        <p:nvSpPr>
          <p:cNvPr id="13" name="Rechteck 12"/>
          <p:cNvSpPr/>
          <p:nvPr/>
        </p:nvSpPr>
        <p:spPr>
          <a:xfrm>
            <a:off x="8255276" y="1786182"/>
            <a:ext cx="540195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2400" dirty="0" err="1" smtClean="0"/>
              <a:t>Feather</a:t>
            </a:r>
            <a:r>
              <a:rPr lang="de-DE" sz="2400" dirty="0" smtClean="0"/>
              <a:t> out </a:t>
            </a:r>
            <a:r>
              <a:rPr lang="de-DE" sz="2400" dirty="0" err="1" smtClean="0"/>
              <a:t>of</a:t>
            </a:r>
            <a:r>
              <a:rPr lang="de-DE" sz="2400" dirty="0" smtClean="0"/>
              <a:t> Aluminium</a:t>
            </a:r>
            <a:endParaRPr lang="de-DE" sz="2400" dirty="0"/>
          </a:p>
        </p:txBody>
      </p:sp>
      <p:sp>
        <p:nvSpPr>
          <p:cNvPr id="15" name="Rechteck 14"/>
          <p:cNvSpPr/>
          <p:nvPr/>
        </p:nvSpPr>
        <p:spPr>
          <a:xfrm>
            <a:off x="838200" y="4978472"/>
            <a:ext cx="318516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2400" dirty="0" smtClean="0"/>
              <a:t>Ring &amp; </a:t>
            </a:r>
            <a:r>
              <a:rPr lang="de-DE" sz="2400" dirty="0" err="1" smtClean="0"/>
              <a:t>Heating</a:t>
            </a:r>
            <a:r>
              <a:rPr lang="de-DE" sz="2400" dirty="0" smtClean="0"/>
              <a:t> Plate out </a:t>
            </a:r>
            <a:r>
              <a:rPr lang="de-DE" sz="2400" dirty="0" err="1" smtClean="0"/>
              <a:t>of</a:t>
            </a:r>
            <a:r>
              <a:rPr lang="de-DE" sz="2400" dirty="0" smtClean="0"/>
              <a:t> Steel (Iron)</a:t>
            </a:r>
            <a:endParaRPr lang="de-DE" sz="2400" dirty="0"/>
          </a:p>
        </p:txBody>
      </p:sp>
      <p:sp>
        <p:nvSpPr>
          <p:cNvPr id="25" name="Rechteck 24"/>
          <p:cNvSpPr/>
          <p:nvPr/>
        </p:nvSpPr>
        <p:spPr>
          <a:xfrm>
            <a:off x="8373176" y="5252772"/>
            <a:ext cx="538341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2400" dirty="0" smtClean="0"/>
              <a:t>Coffee Filter out </a:t>
            </a:r>
            <a:r>
              <a:rPr lang="de-DE" sz="2400" dirty="0" err="1" smtClean="0"/>
              <a:t>of</a:t>
            </a:r>
            <a:r>
              <a:rPr lang="de-DE" sz="2400" dirty="0" smtClean="0"/>
              <a:t> Paper </a:t>
            </a:r>
            <a:endParaRPr lang="de-DE" sz="2400" dirty="0"/>
          </a:p>
        </p:txBody>
      </p:sp>
      <p:pic>
        <p:nvPicPr>
          <p:cNvPr id="26" name="Grafik 2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12844" y="4882987"/>
            <a:ext cx="1400175" cy="1123950"/>
          </a:xfrm>
          <a:prstGeom prst="rect">
            <a:avLst/>
          </a:prstGeom>
        </p:spPr>
      </p:pic>
      <p:sp>
        <p:nvSpPr>
          <p:cNvPr id="14" name="Rechteck 13"/>
          <p:cNvSpPr/>
          <p:nvPr/>
        </p:nvSpPr>
        <p:spPr>
          <a:xfrm>
            <a:off x="8478442" y="5738575"/>
            <a:ext cx="752129" cy="36933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none">
            <a:spAutoFit/>
          </a:bodyPr>
          <a:lstStyle/>
          <a:p>
            <a:r>
              <a:rPr lang="de-DE" b="1" dirty="0" smtClean="0"/>
              <a:t>7.3 kg</a:t>
            </a:r>
            <a:endParaRPr lang="de-DE" b="1" dirty="0"/>
          </a:p>
        </p:txBody>
      </p:sp>
      <p:sp>
        <p:nvSpPr>
          <p:cNvPr id="16" name="Rechteck 15"/>
          <p:cNvSpPr/>
          <p:nvPr/>
        </p:nvSpPr>
        <p:spPr>
          <a:xfrm>
            <a:off x="948723" y="5738575"/>
            <a:ext cx="752129" cy="36933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none">
            <a:spAutoFit/>
          </a:bodyPr>
          <a:lstStyle/>
          <a:p>
            <a:r>
              <a:rPr lang="de-DE" b="1" dirty="0" smtClean="0"/>
              <a:t>0.3 kg</a:t>
            </a:r>
            <a:endParaRPr lang="de-DE" b="1" dirty="0"/>
          </a:p>
        </p:txBody>
      </p:sp>
      <p:sp>
        <p:nvSpPr>
          <p:cNvPr id="17" name="Rechteck 16"/>
          <p:cNvSpPr/>
          <p:nvPr/>
        </p:nvSpPr>
        <p:spPr>
          <a:xfrm>
            <a:off x="8523194" y="4719616"/>
            <a:ext cx="574196" cy="36933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none">
            <a:spAutoFit/>
          </a:bodyPr>
          <a:lstStyle/>
          <a:p>
            <a:r>
              <a:rPr lang="de-DE" b="1" dirty="0" smtClean="0"/>
              <a:t>1 kg</a:t>
            </a:r>
            <a:endParaRPr lang="de-DE" b="1" dirty="0"/>
          </a:p>
        </p:txBody>
      </p:sp>
      <p:sp>
        <p:nvSpPr>
          <p:cNvPr id="18" name="Rechteck 17"/>
          <p:cNvSpPr/>
          <p:nvPr/>
        </p:nvSpPr>
        <p:spPr>
          <a:xfrm>
            <a:off x="8411160" y="2248117"/>
            <a:ext cx="752129" cy="36933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none">
            <a:spAutoFit/>
          </a:bodyPr>
          <a:lstStyle/>
          <a:p>
            <a:r>
              <a:rPr lang="de-DE" b="1" dirty="0" smtClean="0"/>
              <a:t>0.1 kg</a:t>
            </a:r>
            <a:endParaRPr lang="de-DE" b="1" dirty="0"/>
          </a:p>
        </p:txBody>
      </p:sp>
      <p:sp>
        <p:nvSpPr>
          <p:cNvPr id="19" name="Rechteck 18"/>
          <p:cNvSpPr/>
          <p:nvPr/>
        </p:nvSpPr>
        <p:spPr>
          <a:xfrm>
            <a:off x="2368646" y="3131795"/>
            <a:ext cx="752129" cy="36933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none">
            <a:spAutoFit/>
          </a:bodyPr>
          <a:lstStyle/>
          <a:p>
            <a:r>
              <a:rPr lang="de-DE" b="1" dirty="0" smtClean="0"/>
              <a:t>0.4 kg</a:t>
            </a:r>
            <a:endParaRPr lang="de-DE" b="1" dirty="0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539BD5-0EF9-4F6F-8BE6-B163FC5F6DC3}" type="datetime1">
              <a:rPr lang="de-DE" smtClean="0"/>
              <a:t>07.12.2022</a:t>
            </a:fld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D5AEA-0BEE-43CB-9969-48824DD7F62E}" type="slidenum">
              <a:rPr lang="de-DE" smtClean="0"/>
              <a:t>7</a:t>
            </a:fld>
            <a:endParaRPr lang="de-DE"/>
          </a:p>
        </p:txBody>
      </p:sp>
      <p:pic>
        <p:nvPicPr>
          <p:cNvPr id="21" name="Grafik 2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9710" y="275663"/>
            <a:ext cx="855347" cy="6763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65727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sz="2800" dirty="0" smtClean="0">
                <a:latin typeface="+mn-lt"/>
              </a:rPr>
              <a:t>2. Inventory Analysis   -   Production </a:t>
            </a:r>
            <a:r>
              <a:rPr lang="de-DE" sz="2800" dirty="0" err="1" smtClean="0">
                <a:latin typeface="+mn-lt"/>
              </a:rPr>
              <a:t>Processes</a:t>
            </a:r>
            <a:endParaRPr lang="de-DE" sz="2800" dirty="0">
              <a:latin typeface="+mn-lt"/>
            </a:endParaRPr>
          </a:p>
        </p:txBody>
      </p:sp>
      <p:pic>
        <p:nvPicPr>
          <p:cNvPr id="4" name="Inhaltsplatzhalt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816361" y="1892680"/>
            <a:ext cx="3124200" cy="3590925"/>
          </a:xfrm>
          <a:prstGeom prst="rect">
            <a:avLst/>
          </a:prstGeom>
        </p:spPr>
      </p:pic>
      <p:cxnSp>
        <p:nvCxnSpPr>
          <p:cNvPr id="6" name="Gerade Verbindung mit Pfeil 5"/>
          <p:cNvCxnSpPr/>
          <p:nvPr/>
        </p:nvCxnSpPr>
        <p:spPr>
          <a:xfrm flipH="1">
            <a:off x="5296142" y="2015826"/>
            <a:ext cx="2814663" cy="112581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hteck 6"/>
          <p:cNvSpPr/>
          <p:nvPr/>
        </p:nvSpPr>
        <p:spPr>
          <a:xfrm>
            <a:off x="2359695" y="2695963"/>
            <a:ext cx="219021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2400" dirty="0" smtClean="0"/>
              <a:t>Glass Can</a:t>
            </a:r>
            <a:endParaRPr lang="de-DE" sz="2400" dirty="0"/>
          </a:p>
        </p:txBody>
      </p:sp>
      <p:cxnSp>
        <p:nvCxnSpPr>
          <p:cNvPr id="9" name="Gerade Verbindung mit Pfeil 8"/>
          <p:cNvCxnSpPr/>
          <p:nvPr/>
        </p:nvCxnSpPr>
        <p:spPr>
          <a:xfrm flipV="1">
            <a:off x="2646117" y="4743739"/>
            <a:ext cx="2088654" cy="18118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Gerade Verbindung mit Pfeil 9"/>
          <p:cNvCxnSpPr/>
          <p:nvPr/>
        </p:nvCxnSpPr>
        <p:spPr>
          <a:xfrm>
            <a:off x="2903620" y="3141640"/>
            <a:ext cx="2181727" cy="80471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Gerade Verbindung mit Pfeil 10"/>
          <p:cNvCxnSpPr/>
          <p:nvPr/>
        </p:nvCxnSpPr>
        <p:spPr>
          <a:xfrm flipH="1" flipV="1">
            <a:off x="6542012" y="3576067"/>
            <a:ext cx="1470203" cy="38765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hteck 11"/>
          <p:cNvSpPr/>
          <p:nvPr/>
        </p:nvSpPr>
        <p:spPr>
          <a:xfrm>
            <a:off x="8373176" y="3484694"/>
            <a:ext cx="3480773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2400" dirty="0" smtClean="0"/>
              <a:t>Corpus &amp; Hold </a:t>
            </a:r>
            <a:r>
              <a:rPr lang="de-DE" sz="2400" dirty="0" err="1" smtClean="0"/>
              <a:t>of</a:t>
            </a:r>
            <a:r>
              <a:rPr lang="de-DE" sz="2400" dirty="0" smtClean="0"/>
              <a:t> </a:t>
            </a:r>
            <a:r>
              <a:rPr lang="de-DE" sz="2400" dirty="0" err="1" smtClean="0"/>
              <a:t>the</a:t>
            </a:r>
            <a:r>
              <a:rPr lang="de-DE" sz="2400" dirty="0" smtClean="0"/>
              <a:t> Coffee Machine </a:t>
            </a:r>
            <a:r>
              <a:rPr lang="de-DE" sz="2400" dirty="0" err="1" smtClean="0"/>
              <a:t>is</a:t>
            </a:r>
            <a:r>
              <a:rPr lang="de-DE" sz="2400" dirty="0" smtClean="0"/>
              <a:t> </a:t>
            </a:r>
            <a:r>
              <a:rPr lang="de-DE" sz="2400" dirty="0" err="1" smtClean="0"/>
              <a:t>based</a:t>
            </a:r>
            <a:r>
              <a:rPr lang="de-DE" sz="2400" dirty="0" smtClean="0"/>
              <a:t> on Polystyrene </a:t>
            </a:r>
            <a:r>
              <a:rPr lang="de-DE" sz="2400" dirty="0" err="1" smtClean="0"/>
              <a:t>Plastic</a:t>
            </a:r>
            <a:r>
              <a:rPr lang="de-DE" sz="2400" dirty="0" smtClean="0"/>
              <a:t> </a:t>
            </a:r>
            <a:endParaRPr lang="de-DE" sz="2400" dirty="0"/>
          </a:p>
        </p:txBody>
      </p:sp>
      <p:sp>
        <p:nvSpPr>
          <p:cNvPr id="13" name="Rechteck 12"/>
          <p:cNvSpPr/>
          <p:nvPr/>
        </p:nvSpPr>
        <p:spPr>
          <a:xfrm>
            <a:off x="8255276" y="1786182"/>
            <a:ext cx="540195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2400" dirty="0" err="1" smtClean="0"/>
              <a:t>Feather</a:t>
            </a:r>
            <a:r>
              <a:rPr lang="de-DE" sz="2400" dirty="0" smtClean="0"/>
              <a:t> out </a:t>
            </a:r>
            <a:r>
              <a:rPr lang="de-DE" sz="2400" dirty="0" err="1" smtClean="0"/>
              <a:t>of</a:t>
            </a:r>
            <a:r>
              <a:rPr lang="de-DE" sz="2400" dirty="0" smtClean="0"/>
              <a:t> Aluminium</a:t>
            </a:r>
            <a:endParaRPr lang="de-DE" sz="2400" dirty="0"/>
          </a:p>
        </p:txBody>
      </p:sp>
      <p:sp>
        <p:nvSpPr>
          <p:cNvPr id="15" name="Rechteck 14"/>
          <p:cNvSpPr/>
          <p:nvPr/>
        </p:nvSpPr>
        <p:spPr>
          <a:xfrm>
            <a:off x="838200" y="4978472"/>
            <a:ext cx="318516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2400" dirty="0" smtClean="0"/>
              <a:t>Ring &amp; </a:t>
            </a:r>
            <a:r>
              <a:rPr lang="de-DE" sz="2400" dirty="0" err="1" smtClean="0"/>
              <a:t>Heating</a:t>
            </a:r>
            <a:r>
              <a:rPr lang="de-DE" sz="2400" dirty="0" smtClean="0"/>
              <a:t> Plate out </a:t>
            </a:r>
            <a:r>
              <a:rPr lang="de-DE" sz="2400" dirty="0" err="1" smtClean="0"/>
              <a:t>of</a:t>
            </a:r>
            <a:r>
              <a:rPr lang="de-DE" sz="2400" dirty="0" smtClean="0"/>
              <a:t> Steel (Iron)</a:t>
            </a:r>
            <a:endParaRPr lang="de-DE" sz="2400" dirty="0"/>
          </a:p>
        </p:txBody>
      </p:sp>
      <p:sp>
        <p:nvSpPr>
          <p:cNvPr id="25" name="Rechteck 24"/>
          <p:cNvSpPr/>
          <p:nvPr/>
        </p:nvSpPr>
        <p:spPr>
          <a:xfrm>
            <a:off x="8373176" y="5252772"/>
            <a:ext cx="538341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2400" dirty="0" smtClean="0"/>
              <a:t>Coffee Filter out </a:t>
            </a:r>
            <a:r>
              <a:rPr lang="de-DE" sz="2400" dirty="0" err="1" smtClean="0"/>
              <a:t>of</a:t>
            </a:r>
            <a:r>
              <a:rPr lang="de-DE" sz="2400" dirty="0" smtClean="0"/>
              <a:t> Paper </a:t>
            </a:r>
            <a:endParaRPr lang="de-DE" sz="2400" dirty="0"/>
          </a:p>
        </p:txBody>
      </p:sp>
      <p:pic>
        <p:nvPicPr>
          <p:cNvPr id="26" name="Grafik 2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12844" y="4882987"/>
            <a:ext cx="1400175" cy="1123950"/>
          </a:xfrm>
          <a:prstGeom prst="rect">
            <a:avLst/>
          </a:prstGeom>
        </p:spPr>
      </p:pic>
      <p:sp>
        <p:nvSpPr>
          <p:cNvPr id="14" name="Rechteck 13"/>
          <p:cNvSpPr/>
          <p:nvPr/>
        </p:nvSpPr>
        <p:spPr>
          <a:xfrm>
            <a:off x="8478442" y="5738575"/>
            <a:ext cx="752129" cy="36933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none">
            <a:spAutoFit/>
          </a:bodyPr>
          <a:lstStyle/>
          <a:p>
            <a:r>
              <a:rPr lang="de-DE" b="1" dirty="0" smtClean="0"/>
              <a:t>7.3 kg</a:t>
            </a:r>
            <a:endParaRPr lang="de-DE" b="1" dirty="0"/>
          </a:p>
        </p:txBody>
      </p:sp>
      <p:sp>
        <p:nvSpPr>
          <p:cNvPr id="16" name="Rechteck 15"/>
          <p:cNvSpPr/>
          <p:nvPr/>
        </p:nvSpPr>
        <p:spPr>
          <a:xfrm>
            <a:off x="948723" y="5738575"/>
            <a:ext cx="752129" cy="36933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none">
            <a:spAutoFit/>
          </a:bodyPr>
          <a:lstStyle/>
          <a:p>
            <a:r>
              <a:rPr lang="de-DE" b="1" dirty="0" smtClean="0"/>
              <a:t>0.3 kg</a:t>
            </a:r>
            <a:endParaRPr lang="de-DE" b="1" dirty="0"/>
          </a:p>
        </p:txBody>
      </p:sp>
      <p:sp>
        <p:nvSpPr>
          <p:cNvPr id="17" name="Rechteck 16"/>
          <p:cNvSpPr/>
          <p:nvPr/>
        </p:nvSpPr>
        <p:spPr>
          <a:xfrm>
            <a:off x="8523194" y="4719616"/>
            <a:ext cx="574196" cy="36933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none">
            <a:spAutoFit/>
          </a:bodyPr>
          <a:lstStyle/>
          <a:p>
            <a:r>
              <a:rPr lang="de-DE" b="1" dirty="0" smtClean="0"/>
              <a:t>1 kg</a:t>
            </a:r>
            <a:endParaRPr lang="de-DE" b="1" dirty="0"/>
          </a:p>
        </p:txBody>
      </p:sp>
      <p:sp>
        <p:nvSpPr>
          <p:cNvPr id="18" name="Rechteck 17"/>
          <p:cNvSpPr/>
          <p:nvPr/>
        </p:nvSpPr>
        <p:spPr>
          <a:xfrm>
            <a:off x="8411160" y="2248117"/>
            <a:ext cx="752129" cy="36933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none">
            <a:spAutoFit/>
          </a:bodyPr>
          <a:lstStyle/>
          <a:p>
            <a:r>
              <a:rPr lang="de-DE" b="1" dirty="0" smtClean="0"/>
              <a:t>0.1 kg</a:t>
            </a:r>
            <a:endParaRPr lang="de-DE" b="1" dirty="0"/>
          </a:p>
        </p:txBody>
      </p:sp>
      <p:sp>
        <p:nvSpPr>
          <p:cNvPr id="19" name="Rechteck 18"/>
          <p:cNvSpPr/>
          <p:nvPr/>
        </p:nvSpPr>
        <p:spPr>
          <a:xfrm>
            <a:off x="2368646" y="3131795"/>
            <a:ext cx="752129" cy="36933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none">
            <a:spAutoFit/>
          </a:bodyPr>
          <a:lstStyle/>
          <a:p>
            <a:r>
              <a:rPr lang="de-DE" b="1" dirty="0" smtClean="0"/>
              <a:t>0.4 kg</a:t>
            </a:r>
            <a:endParaRPr lang="de-DE" b="1" dirty="0"/>
          </a:p>
        </p:txBody>
      </p:sp>
      <p:sp>
        <p:nvSpPr>
          <p:cNvPr id="20" name="Rechteck 19"/>
          <p:cNvSpPr/>
          <p:nvPr/>
        </p:nvSpPr>
        <p:spPr>
          <a:xfrm>
            <a:off x="9330606" y="5714890"/>
            <a:ext cx="1754198" cy="36933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none">
            <a:spAutoFit/>
          </a:bodyPr>
          <a:lstStyle/>
          <a:p>
            <a:r>
              <a:rPr lang="de-DE" dirty="0" smtClean="0"/>
              <a:t>Filter </a:t>
            </a:r>
            <a:r>
              <a:rPr lang="de-DE" dirty="0" err="1" smtClean="0"/>
              <a:t>production</a:t>
            </a:r>
            <a:endParaRPr lang="de-DE" dirty="0"/>
          </a:p>
        </p:txBody>
      </p:sp>
      <p:sp>
        <p:nvSpPr>
          <p:cNvPr id="21" name="Rechteck 20"/>
          <p:cNvSpPr/>
          <p:nvPr/>
        </p:nvSpPr>
        <p:spPr>
          <a:xfrm>
            <a:off x="9207565" y="4601760"/>
            <a:ext cx="1193982" cy="646331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de-DE" dirty="0" smtClean="0"/>
              <a:t>Injection moulding</a:t>
            </a:r>
            <a:endParaRPr lang="de-DE" dirty="0"/>
          </a:p>
        </p:txBody>
      </p:sp>
      <p:sp>
        <p:nvSpPr>
          <p:cNvPr id="22" name="Rechteck 21"/>
          <p:cNvSpPr/>
          <p:nvPr/>
        </p:nvSpPr>
        <p:spPr>
          <a:xfrm>
            <a:off x="1811375" y="5754506"/>
            <a:ext cx="959109" cy="36933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none">
            <a:spAutoFit/>
          </a:bodyPr>
          <a:lstStyle/>
          <a:p>
            <a:r>
              <a:rPr lang="de-DE" dirty="0" smtClean="0"/>
              <a:t>Pressing</a:t>
            </a:r>
            <a:endParaRPr lang="de-DE" dirty="0"/>
          </a:p>
        </p:txBody>
      </p:sp>
      <p:sp>
        <p:nvSpPr>
          <p:cNvPr id="23" name="Rechteck 22"/>
          <p:cNvSpPr/>
          <p:nvPr/>
        </p:nvSpPr>
        <p:spPr>
          <a:xfrm>
            <a:off x="2359695" y="3584612"/>
            <a:ext cx="957378" cy="36933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none">
            <a:spAutoFit/>
          </a:bodyPr>
          <a:lstStyle/>
          <a:p>
            <a:r>
              <a:rPr lang="de-DE" dirty="0" smtClean="0"/>
              <a:t>Forming</a:t>
            </a:r>
            <a:endParaRPr lang="de-DE" dirty="0"/>
          </a:p>
        </p:txBody>
      </p:sp>
      <p:sp>
        <p:nvSpPr>
          <p:cNvPr id="24" name="Rechteck 23"/>
          <p:cNvSpPr/>
          <p:nvPr/>
        </p:nvSpPr>
        <p:spPr>
          <a:xfrm>
            <a:off x="9295559" y="2229105"/>
            <a:ext cx="1062214" cy="36933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none">
            <a:spAutoFit/>
          </a:bodyPr>
          <a:lstStyle/>
          <a:p>
            <a:r>
              <a:rPr lang="de-DE" dirty="0" smtClean="0"/>
              <a:t>Extrusion</a:t>
            </a:r>
            <a:endParaRPr lang="de-DE" dirty="0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8D8FE-E9C7-49AF-9DDF-471DC38B25C6}" type="datetime1">
              <a:rPr lang="de-DE" smtClean="0"/>
              <a:t>07.12.2022</a:t>
            </a:fld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D5AEA-0BEE-43CB-9969-48824DD7F62E}" type="slidenum">
              <a:rPr lang="de-DE" smtClean="0"/>
              <a:t>8</a:t>
            </a:fld>
            <a:endParaRPr lang="de-DE"/>
          </a:p>
        </p:txBody>
      </p:sp>
      <p:pic>
        <p:nvPicPr>
          <p:cNvPr id="27" name="Grafik 2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9710" y="275663"/>
            <a:ext cx="855347" cy="6763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960612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Abgerundetes Rechteck 35"/>
          <p:cNvSpPr/>
          <p:nvPr/>
        </p:nvSpPr>
        <p:spPr>
          <a:xfrm rot="16200000">
            <a:off x="5576574" y="4347489"/>
            <a:ext cx="601876" cy="1998445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19712" y="226002"/>
            <a:ext cx="10515600" cy="1325563"/>
          </a:xfrm>
        </p:spPr>
        <p:txBody>
          <a:bodyPr>
            <a:normAutofit/>
          </a:bodyPr>
          <a:lstStyle/>
          <a:p>
            <a:r>
              <a:rPr lang="de-DE" sz="2800" dirty="0" smtClean="0"/>
              <a:t>3. Process Chart  -  </a:t>
            </a:r>
            <a:r>
              <a:rPr lang="de-DE" sz="2800" dirty="0" smtClean="0"/>
              <a:t>Production </a:t>
            </a:r>
            <a:r>
              <a:rPr lang="de-DE" sz="2800" dirty="0" err="1" smtClean="0"/>
              <a:t>Process</a:t>
            </a:r>
            <a:r>
              <a:rPr lang="de-DE" sz="2800" dirty="0" smtClean="0"/>
              <a:t> </a:t>
            </a:r>
            <a:r>
              <a:rPr lang="de-DE" sz="2800" dirty="0" err="1" smtClean="0"/>
              <a:t>with</a:t>
            </a:r>
            <a:r>
              <a:rPr lang="de-DE" sz="2800" dirty="0" smtClean="0"/>
              <a:t> SimaPro5 DEMO Version</a:t>
            </a:r>
            <a:endParaRPr lang="de-DE" sz="2800" dirty="0"/>
          </a:p>
        </p:txBody>
      </p:sp>
      <p:sp>
        <p:nvSpPr>
          <p:cNvPr id="7" name="Rechteck 6"/>
          <p:cNvSpPr/>
          <p:nvPr/>
        </p:nvSpPr>
        <p:spPr>
          <a:xfrm>
            <a:off x="3935727" y="1385601"/>
            <a:ext cx="630301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sz="1600" b="1" dirty="0" smtClean="0"/>
              <a:t>Glass</a:t>
            </a:r>
            <a:endParaRPr lang="de-DE" sz="1600" b="1" dirty="0"/>
          </a:p>
        </p:txBody>
      </p:sp>
      <p:sp>
        <p:nvSpPr>
          <p:cNvPr id="12" name="Rechteck 11"/>
          <p:cNvSpPr/>
          <p:nvPr/>
        </p:nvSpPr>
        <p:spPr>
          <a:xfrm>
            <a:off x="1947286" y="1412690"/>
            <a:ext cx="1453426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de-DE" sz="1600" b="1" dirty="0" smtClean="0"/>
              <a:t>Polystyrene  </a:t>
            </a:r>
            <a:endParaRPr lang="de-DE" sz="1600" b="1" dirty="0"/>
          </a:p>
        </p:txBody>
      </p:sp>
      <p:sp>
        <p:nvSpPr>
          <p:cNvPr id="13" name="Rechteck 12"/>
          <p:cNvSpPr/>
          <p:nvPr/>
        </p:nvSpPr>
        <p:spPr>
          <a:xfrm>
            <a:off x="7052490" y="1385601"/>
            <a:ext cx="1247953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1600" b="1" dirty="0" smtClean="0"/>
              <a:t>Aluminium</a:t>
            </a:r>
            <a:endParaRPr lang="de-DE" sz="1600" b="1" dirty="0"/>
          </a:p>
        </p:txBody>
      </p:sp>
      <p:sp>
        <p:nvSpPr>
          <p:cNvPr id="15" name="Rechteck 14"/>
          <p:cNvSpPr/>
          <p:nvPr/>
        </p:nvSpPr>
        <p:spPr>
          <a:xfrm>
            <a:off x="5356593" y="1385601"/>
            <a:ext cx="1322609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1600" b="1" dirty="0" smtClean="0"/>
              <a:t>Steel (Iron)</a:t>
            </a:r>
            <a:endParaRPr lang="de-DE" sz="1600" b="1" dirty="0"/>
          </a:p>
        </p:txBody>
      </p:sp>
      <p:sp>
        <p:nvSpPr>
          <p:cNvPr id="25" name="Rechteck 24"/>
          <p:cNvSpPr/>
          <p:nvPr/>
        </p:nvSpPr>
        <p:spPr>
          <a:xfrm>
            <a:off x="8918655" y="1385601"/>
            <a:ext cx="724044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sz="1600" b="1" dirty="0" smtClean="0"/>
              <a:t>Paper </a:t>
            </a:r>
            <a:endParaRPr lang="de-DE" sz="1600" b="1" dirty="0"/>
          </a:p>
        </p:txBody>
      </p:sp>
      <p:sp>
        <p:nvSpPr>
          <p:cNvPr id="14" name="Rechteck 13"/>
          <p:cNvSpPr/>
          <p:nvPr/>
        </p:nvSpPr>
        <p:spPr>
          <a:xfrm>
            <a:off x="8965727" y="2003207"/>
            <a:ext cx="752129" cy="36933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none">
            <a:spAutoFit/>
          </a:bodyPr>
          <a:lstStyle/>
          <a:p>
            <a:r>
              <a:rPr lang="de-DE" b="1" dirty="0" smtClean="0"/>
              <a:t>7.3 kg</a:t>
            </a:r>
            <a:endParaRPr lang="de-DE" b="1" dirty="0"/>
          </a:p>
        </p:txBody>
      </p:sp>
      <p:sp>
        <p:nvSpPr>
          <p:cNvPr id="16" name="Rechteck 15"/>
          <p:cNvSpPr/>
          <p:nvPr/>
        </p:nvSpPr>
        <p:spPr>
          <a:xfrm>
            <a:off x="5525256" y="2003207"/>
            <a:ext cx="752129" cy="36933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none">
            <a:spAutoFit/>
          </a:bodyPr>
          <a:lstStyle/>
          <a:p>
            <a:r>
              <a:rPr lang="de-DE" b="1" dirty="0" smtClean="0"/>
              <a:t>0.3 kg</a:t>
            </a:r>
            <a:endParaRPr lang="de-DE" b="1" dirty="0"/>
          </a:p>
        </p:txBody>
      </p:sp>
      <p:sp>
        <p:nvSpPr>
          <p:cNvPr id="17" name="Rechteck 16"/>
          <p:cNvSpPr/>
          <p:nvPr/>
        </p:nvSpPr>
        <p:spPr>
          <a:xfrm>
            <a:off x="2330774" y="1997600"/>
            <a:ext cx="574196" cy="36933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none">
            <a:spAutoFit/>
          </a:bodyPr>
          <a:lstStyle/>
          <a:p>
            <a:r>
              <a:rPr lang="de-DE" b="1" dirty="0" smtClean="0"/>
              <a:t>1 kg</a:t>
            </a:r>
            <a:endParaRPr lang="de-DE" b="1" dirty="0"/>
          </a:p>
        </p:txBody>
      </p:sp>
      <p:sp>
        <p:nvSpPr>
          <p:cNvPr id="18" name="Rechteck 17"/>
          <p:cNvSpPr/>
          <p:nvPr/>
        </p:nvSpPr>
        <p:spPr>
          <a:xfrm>
            <a:off x="7250061" y="1998628"/>
            <a:ext cx="752129" cy="36933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none">
            <a:spAutoFit/>
          </a:bodyPr>
          <a:lstStyle/>
          <a:p>
            <a:r>
              <a:rPr lang="de-DE" b="1" dirty="0" smtClean="0"/>
              <a:t>0.1 kg</a:t>
            </a:r>
            <a:endParaRPr lang="de-DE" b="1" dirty="0"/>
          </a:p>
        </p:txBody>
      </p:sp>
      <p:sp>
        <p:nvSpPr>
          <p:cNvPr id="19" name="Rechteck 18"/>
          <p:cNvSpPr/>
          <p:nvPr/>
        </p:nvSpPr>
        <p:spPr>
          <a:xfrm>
            <a:off x="3896453" y="1998628"/>
            <a:ext cx="752129" cy="36933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none">
            <a:spAutoFit/>
          </a:bodyPr>
          <a:lstStyle/>
          <a:p>
            <a:r>
              <a:rPr lang="de-DE" b="1" dirty="0" smtClean="0"/>
              <a:t>0.4 kg</a:t>
            </a:r>
            <a:endParaRPr lang="de-DE" b="1" dirty="0"/>
          </a:p>
        </p:txBody>
      </p:sp>
      <p:sp>
        <p:nvSpPr>
          <p:cNvPr id="20" name="Rechteck 19"/>
          <p:cNvSpPr/>
          <p:nvPr/>
        </p:nvSpPr>
        <p:spPr>
          <a:xfrm>
            <a:off x="8676125" y="2468849"/>
            <a:ext cx="1184028" cy="584775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de-DE" sz="1600" b="1" dirty="0" smtClean="0"/>
              <a:t>Filter </a:t>
            </a:r>
            <a:r>
              <a:rPr lang="de-DE" sz="1600" b="1" dirty="0" err="1" smtClean="0"/>
              <a:t>production</a:t>
            </a:r>
            <a:endParaRPr lang="de-DE" sz="1600" b="1" dirty="0"/>
          </a:p>
        </p:txBody>
      </p:sp>
      <p:sp>
        <p:nvSpPr>
          <p:cNvPr id="21" name="Rechteck 20"/>
          <p:cNvSpPr/>
          <p:nvPr/>
        </p:nvSpPr>
        <p:spPr>
          <a:xfrm>
            <a:off x="2069868" y="2468824"/>
            <a:ext cx="1193982" cy="584775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de-DE" sz="1600" b="1" dirty="0" smtClean="0"/>
              <a:t>Injection moulding</a:t>
            </a:r>
            <a:endParaRPr lang="de-DE" sz="1600" b="1" dirty="0"/>
          </a:p>
        </p:txBody>
      </p:sp>
      <p:sp>
        <p:nvSpPr>
          <p:cNvPr id="22" name="Rechteck 21"/>
          <p:cNvSpPr/>
          <p:nvPr/>
        </p:nvSpPr>
        <p:spPr>
          <a:xfrm>
            <a:off x="5440565" y="2526498"/>
            <a:ext cx="889282" cy="33855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none">
            <a:spAutoFit/>
          </a:bodyPr>
          <a:lstStyle/>
          <a:p>
            <a:r>
              <a:rPr lang="de-DE" sz="1600" b="1" dirty="0" smtClean="0"/>
              <a:t>Pressing</a:t>
            </a:r>
            <a:endParaRPr lang="de-DE" sz="1600" b="1" dirty="0"/>
          </a:p>
        </p:txBody>
      </p:sp>
      <p:sp>
        <p:nvSpPr>
          <p:cNvPr id="23" name="Rechteck 22"/>
          <p:cNvSpPr/>
          <p:nvPr/>
        </p:nvSpPr>
        <p:spPr>
          <a:xfrm>
            <a:off x="3793828" y="2526498"/>
            <a:ext cx="885884" cy="33855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none">
            <a:spAutoFit/>
          </a:bodyPr>
          <a:lstStyle/>
          <a:p>
            <a:r>
              <a:rPr lang="de-DE" sz="1600" b="1" dirty="0" smtClean="0"/>
              <a:t>Forming</a:t>
            </a:r>
            <a:endParaRPr lang="de-DE" sz="1600" b="1" dirty="0"/>
          </a:p>
        </p:txBody>
      </p:sp>
      <p:sp>
        <p:nvSpPr>
          <p:cNvPr id="24" name="Rechteck 23"/>
          <p:cNvSpPr/>
          <p:nvPr/>
        </p:nvSpPr>
        <p:spPr>
          <a:xfrm>
            <a:off x="7174602" y="2526498"/>
            <a:ext cx="986167" cy="33855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none">
            <a:spAutoFit/>
          </a:bodyPr>
          <a:lstStyle/>
          <a:p>
            <a:r>
              <a:rPr lang="de-DE" sz="1600" b="1" dirty="0" smtClean="0"/>
              <a:t>Extrusion</a:t>
            </a:r>
            <a:endParaRPr lang="de-DE" sz="1600" b="1" dirty="0"/>
          </a:p>
        </p:txBody>
      </p:sp>
      <p:sp>
        <p:nvSpPr>
          <p:cNvPr id="3" name="Abgerundetes Rechteck 2"/>
          <p:cNvSpPr/>
          <p:nvPr/>
        </p:nvSpPr>
        <p:spPr>
          <a:xfrm>
            <a:off x="3598978" y="1300217"/>
            <a:ext cx="1336494" cy="1998445"/>
          </a:xfrm>
          <a:prstGeom prst="roundRect">
            <a:avLst/>
          </a:prstGeom>
          <a:noFill/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7" name="Abgerundetes Rechteck 26"/>
          <p:cNvSpPr/>
          <p:nvPr/>
        </p:nvSpPr>
        <p:spPr>
          <a:xfrm>
            <a:off x="5223938" y="1300216"/>
            <a:ext cx="1336494" cy="1998445"/>
          </a:xfrm>
          <a:prstGeom prst="roundRect">
            <a:avLst/>
          </a:prstGeom>
          <a:noFill/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8" name="Abgerundetes Rechteck 27"/>
          <p:cNvSpPr/>
          <p:nvPr/>
        </p:nvSpPr>
        <p:spPr>
          <a:xfrm>
            <a:off x="7008219" y="1307701"/>
            <a:ext cx="1336494" cy="1998445"/>
          </a:xfrm>
          <a:prstGeom prst="roundRect">
            <a:avLst/>
          </a:prstGeom>
          <a:noFill/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9" name="Abgerundetes Rechteck 28"/>
          <p:cNvSpPr/>
          <p:nvPr/>
        </p:nvSpPr>
        <p:spPr>
          <a:xfrm>
            <a:off x="8640034" y="1307702"/>
            <a:ext cx="1336494" cy="1998445"/>
          </a:xfrm>
          <a:prstGeom prst="roundRect">
            <a:avLst/>
          </a:prstGeom>
          <a:noFill/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0" name="Abgerundetes Rechteck 29"/>
          <p:cNvSpPr/>
          <p:nvPr/>
        </p:nvSpPr>
        <p:spPr>
          <a:xfrm rot="16200000">
            <a:off x="2382047" y="4356041"/>
            <a:ext cx="796613" cy="1998445"/>
          </a:xfrm>
          <a:prstGeom prst="roundRect">
            <a:avLst/>
          </a:prstGeom>
          <a:noFill/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1" name="Abgerundetes Rechteck 30"/>
          <p:cNvSpPr/>
          <p:nvPr/>
        </p:nvSpPr>
        <p:spPr>
          <a:xfrm>
            <a:off x="1983608" y="1307701"/>
            <a:ext cx="1392064" cy="1998445"/>
          </a:xfrm>
          <a:prstGeom prst="roundRect">
            <a:avLst/>
          </a:prstGeom>
          <a:noFill/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2" name="Rechteck 31"/>
          <p:cNvSpPr/>
          <p:nvPr/>
        </p:nvSpPr>
        <p:spPr>
          <a:xfrm>
            <a:off x="5562555" y="5187968"/>
            <a:ext cx="1247953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1600" b="1" dirty="0" smtClean="0"/>
              <a:t>USE</a:t>
            </a:r>
            <a:endParaRPr lang="de-DE" sz="1600" b="1" dirty="0"/>
          </a:p>
        </p:txBody>
      </p:sp>
      <p:sp>
        <p:nvSpPr>
          <p:cNvPr id="33" name="Rechteck 32"/>
          <p:cNvSpPr/>
          <p:nvPr/>
        </p:nvSpPr>
        <p:spPr>
          <a:xfrm>
            <a:off x="4878288" y="6033697"/>
            <a:ext cx="197263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de-DE" sz="1600" b="1" dirty="0" smtClean="0"/>
              <a:t>Disposal </a:t>
            </a:r>
            <a:r>
              <a:rPr lang="de-DE" sz="1600" b="1" dirty="0" err="1" smtClean="0"/>
              <a:t>of</a:t>
            </a:r>
            <a:r>
              <a:rPr lang="de-DE" sz="1600" b="1" dirty="0" smtClean="0"/>
              <a:t> </a:t>
            </a:r>
            <a:r>
              <a:rPr lang="de-DE" sz="1600" b="1" dirty="0" err="1" smtClean="0"/>
              <a:t>coffee</a:t>
            </a:r>
            <a:r>
              <a:rPr lang="de-DE" sz="1600" b="1" dirty="0" smtClean="0"/>
              <a:t> machine</a:t>
            </a:r>
            <a:endParaRPr lang="de-DE" sz="1600" b="1" dirty="0"/>
          </a:p>
        </p:txBody>
      </p:sp>
      <p:sp>
        <p:nvSpPr>
          <p:cNvPr id="34" name="Rechteck 33"/>
          <p:cNvSpPr/>
          <p:nvPr/>
        </p:nvSpPr>
        <p:spPr>
          <a:xfrm>
            <a:off x="5356593" y="4046400"/>
            <a:ext cx="1247953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1600" b="1" dirty="0" smtClean="0"/>
              <a:t>Assembly &amp; Transport</a:t>
            </a:r>
            <a:endParaRPr lang="de-DE" sz="1600" b="1" dirty="0"/>
          </a:p>
        </p:txBody>
      </p:sp>
      <p:sp>
        <p:nvSpPr>
          <p:cNvPr id="35" name="Abgerundetes Rechteck 34"/>
          <p:cNvSpPr/>
          <p:nvPr/>
        </p:nvSpPr>
        <p:spPr>
          <a:xfrm rot="16200000">
            <a:off x="5486898" y="5374965"/>
            <a:ext cx="796613" cy="1998445"/>
          </a:xfrm>
          <a:prstGeom prst="roundRect">
            <a:avLst/>
          </a:prstGeom>
          <a:noFill/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7" name="Abgerundetes Rechteck 36"/>
          <p:cNvSpPr/>
          <p:nvPr/>
        </p:nvSpPr>
        <p:spPr>
          <a:xfrm rot="16200000">
            <a:off x="5486899" y="3353976"/>
            <a:ext cx="796613" cy="1998445"/>
          </a:xfrm>
          <a:prstGeom prst="roundRect">
            <a:avLst/>
          </a:prstGeom>
          <a:noFill/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8" name="Rechteck 37"/>
          <p:cNvSpPr/>
          <p:nvPr/>
        </p:nvSpPr>
        <p:spPr>
          <a:xfrm>
            <a:off x="2191306" y="5062875"/>
            <a:ext cx="1247953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de-DE" sz="1600" b="1" dirty="0" smtClean="0"/>
              <a:t>Electricity  low-voltage </a:t>
            </a:r>
            <a:endParaRPr lang="de-DE" sz="1600" b="1" dirty="0"/>
          </a:p>
        </p:txBody>
      </p:sp>
      <p:cxnSp>
        <p:nvCxnSpPr>
          <p:cNvPr id="8" name="Gerader Verbinder 7"/>
          <p:cNvCxnSpPr/>
          <p:nvPr/>
        </p:nvCxnSpPr>
        <p:spPr>
          <a:xfrm flipV="1">
            <a:off x="2987295" y="3558672"/>
            <a:ext cx="4689171" cy="14462"/>
          </a:xfrm>
          <a:prstGeom prst="line">
            <a:avLst/>
          </a:prstGeom>
          <a:ln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Gerade Verbindung mit Pfeil 39"/>
          <p:cNvCxnSpPr/>
          <p:nvPr/>
        </p:nvCxnSpPr>
        <p:spPr>
          <a:xfrm>
            <a:off x="3896453" y="5355262"/>
            <a:ext cx="893573" cy="0"/>
          </a:xfrm>
          <a:prstGeom prst="straightConnector1">
            <a:avLst/>
          </a:prstGeom>
          <a:ln>
            <a:solidFill>
              <a:schemeClr val="bg2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Gerader Verbinder 43"/>
          <p:cNvCxnSpPr/>
          <p:nvPr/>
        </p:nvCxnSpPr>
        <p:spPr>
          <a:xfrm flipH="1">
            <a:off x="9280677" y="3377824"/>
            <a:ext cx="14686" cy="1977438"/>
          </a:xfrm>
          <a:prstGeom prst="line">
            <a:avLst/>
          </a:prstGeom>
          <a:ln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Gerade Verbindung mit Pfeil 49"/>
          <p:cNvCxnSpPr/>
          <p:nvPr/>
        </p:nvCxnSpPr>
        <p:spPr>
          <a:xfrm flipH="1">
            <a:off x="7075156" y="5355262"/>
            <a:ext cx="2205521" cy="0"/>
          </a:xfrm>
          <a:prstGeom prst="straightConnector1">
            <a:avLst/>
          </a:prstGeom>
          <a:ln>
            <a:solidFill>
              <a:schemeClr val="bg2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Gerade Verbindung mit Pfeil 51"/>
          <p:cNvCxnSpPr/>
          <p:nvPr/>
        </p:nvCxnSpPr>
        <p:spPr>
          <a:xfrm>
            <a:off x="3030114" y="3213296"/>
            <a:ext cx="0" cy="359838"/>
          </a:xfrm>
          <a:prstGeom prst="straightConnector1">
            <a:avLst/>
          </a:prstGeom>
          <a:ln>
            <a:solidFill>
              <a:schemeClr val="bg2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Gerade Verbindung mit Pfeil 52"/>
          <p:cNvCxnSpPr>
            <a:endCxn id="36" idx="3"/>
          </p:cNvCxnSpPr>
          <p:nvPr/>
        </p:nvCxnSpPr>
        <p:spPr>
          <a:xfrm flipH="1">
            <a:off x="5877513" y="4689196"/>
            <a:ext cx="7694" cy="356578"/>
          </a:xfrm>
          <a:prstGeom prst="straightConnector1">
            <a:avLst/>
          </a:prstGeom>
          <a:ln>
            <a:solidFill>
              <a:schemeClr val="bg2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Gerade Verbindung mit Pfeil 53"/>
          <p:cNvCxnSpPr/>
          <p:nvPr/>
        </p:nvCxnSpPr>
        <p:spPr>
          <a:xfrm>
            <a:off x="5864604" y="3573134"/>
            <a:ext cx="0" cy="361954"/>
          </a:xfrm>
          <a:prstGeom prst="straightConnector1">
            <a:avLst/>
          </a:prstGeom>
          <a:ln>
            <a:solidFill>
              <a:schemeClr val="bg2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Gerade Verbindung mit Pfeil 59"/>
          <p:cNvCxnSpPr/>
          <p:nvPr/>
        </p:nvCxnSpPr>
        <p:spPr>
          <a:xfrm>
            <a:off x="4236770" y="3229239"/>
            <a:ext cx="0" cy="359838"/>
          </a:xfrm>
          <a:prstGeom prst="straightConnector1">
            <a:avLst/>
          </a:prstGeom>
          <a:ln>
            <a:solidFill>
              <a:schemeClr val="bg2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Gerade Verbindung mit Pfeil 60"/>
          <p:cNvCxnSpPr/>
          <p:nvPr/>
        </p:nvCxnSpPr>
        <p:spPr>
          <a:xfrm>
            <a:off x="6226943" y="3229239"/>
            <a:ext cx="0" cy="359838"/>
          </a:xfrm>
          <a:prstGeom prst="straightConnector1">
            <a:avLst/>
          </a:prstGeom>
          <a:ln>
            <a:solidFill>
              <a:schemeClr val="bg2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Gerade Verbindung mit Pfeil 61"/>
          <p:cNvCxnSpPr/>
          <p:nvPr/>
        </p:nvCxnSpPr>
        <p:spPr>
          <a:xfrm>
            <a:off x="7606595" y="3213296"/>
            <a:ext cx="0" cy="359838"/>
          </a:xfrm>
          <a:prstGeom prst="straightConnector1">
            <a:avLst/>
          </a:prstGeom>
          <a:ln>
            <a:solidFill>
              <a:schemeClr val="bg2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Gerade Verbindung mit Pfeil 62"/>
          <p:cNvCxnSpPr/>
          <p:nvPr/>
        </p:nvCxnSpPr>
        <p:spPr>
          <a:xfrm>
            <a:off x="5885204" y="5616042"/>
            <a:ext cx="0" cy="359838"/>
          </a:xfrm>
          <a:prstGeom prst="straightConnector1">
            <a:avLst/>
          </a:prstGeom>
          <a:ln>
            <a:solidFill>
              <a:schemeClr val="bg2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900A12-9BD9-4CA4-A80D-04D56BE82E9F}" type="datetime1">
              <a:rPr lang="de-DE" smtClean="0"/>
              <a:t>07.12.2022</a:t>
            </a:fld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D5AEA-0BEE-43CB-9969-48824DD7F62E}" type="slidenum">
              <a:rPr lang="de-DE" smtClean="0"/>
              <a:t>9</a:t>
            </a:fld>
            <a:endParaRPr lang="de-DE"/>
          </a:p>
        </p:txBody>
      </p:sp>
      <p:pic>
        <p:nvPicPr>
          <p:cNvPr id="45" name="Grafik 4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9710" y="275663"/>
            <a:ext cx="855347" cy="6763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58564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541</Words>
  <Application>Microsoft Office PowerPoint</Application>
  <PresentationFormat>Breitbild</PresentationFormat>
  <Paragraphs>108</Paragraphs>
  <Slides>14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14</vt:i4>
      </vt:variant>
    </vt:vector>
  </HeadingPairs>
  <TitlesOfParts>
    <vt:vector size="19" baseType="lpstr">
      <vt:lpstr>AdvOT2e364b11</vt:lpstr>
      <vt:lpstr>Arial</vt:lpstr>
      <vt:lpstr>Calibri</vt:lpstr>
      <vt:lpstr>Calibri Light</vt:lpstr>
      <vt:lpstr>Office</vt:lpstr>
      <vt:lpstr>LCA Methodology</vt:lpstr>
      <vt:lpstr>How to do a LCA?</vt:lpstr>
      <vt:lpstr>Life Cycle Assessment of a Coffee Machine</vt:lpstr>
      <vt:lpstr>LCA methodology - working step by step</vt:lpstr>
      <vt:lpstr>Goal and Scope of this Analysis   A simple Coffee Machine  Production, Use and End of Live</vt:lpstr>
      <vt:lpstr>2. Inventory Analysis   -   Sorts of Materials</vt:lpstr>
      <vt:lpstr>2. Inventory Analysis   -   Weigt of Materials</vt:lpstr>
      <vt:lpstr>2. Inventory Analysis   -   Production Processes</vt:lpstr>
      <vt:lpstr>3. Process Chart  -  Production Process with SimaPro5 DEMO Version</vt:lpstr>
      <vt:lpstr>SANKEY DIAGRAMM</vt:lpstr>
      <vt:lpstr>8.   Interpretation         Data Base: SimaPro5</vt:lpstr>
      <vt:lpstr>3. Inventory Analysis     -   A simplified process chart for      the life cycle of a coffee machine. </vt:lpstr>
      <vt:lpstr>8. Interpretation       Data Base: SimaPro5 </vt:lpstr>
      <vt:lpstr>PowerPoint-Präsentation</vt:lpstr>
    </vt:vector>
  </TitlesOfParts>
  <Company>uni-bremen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LCA</dc:title>
  <dc:creator>Antje</dc:creator>
  <cp:lastModifiedBy>Antje</cp:lastModifiedBy>
  <cp:revision>26</cp:revision>
  <dcterms:created xsi:type="dcterms:W3CDTF">2022-02-18T12:04:58Z</dcterms:created>
  <dcterms:modified xsi:type="dcterms:W3CDTF">2022-12-07T16:31:26Z</dcterms:modified>
</cp:coreProperties>
</file>