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48"/>
  </p:notesMasterIdLst>
  <p:sldIdLst>
    <p:sldId id="281" r:id="rId3"/>
    <p:sldId id="412" r:id="rId4"/>
    <p:sldId id="457" r:id="rId5"/>
    <p:sldId id="465" r:id="rId6"/>
    <p:sldId id="469" r:id="rId7"/>
    <p:sldId id="470" r:id="rId8"/>
    <p:sldId id="473" r:id="rId9"/>
    <p:sldId id="471" r:id="rId10"/>
    <p:sldId id="478" r:id="rId11"/>
    <p:sldId id="476" r:id="rId12"/>
    <p:sldId id="413" r:id="rId13"/>
    <p:sldId id="474" r:id="rId14"/>
    <p:sldId id="455" r:id="rId15"/>
    <p:sldId id="430" r:id="rId16"/>
    <p:sldId id="431" r:id="rId17"/>
    <p:sldId id="432" r:id="rId18"/>
    <p:sldId id="415" r:id="rId19"/>
    <p:sldId id="416" r:id="rId20"/>
    <p:sldId id="418" r:id="rId21"/>
    <p:sldId id="420" r:id="rId22"/>
    <p:sldId id="421" r:id="rId23"/>
    <p:sldId id="422" r:id="rId24"/>
    <p:sldId id="423" r:id="rId25"/>
    <p:sldId id="425" r:id="rId26"/>
    <p:sldId id="433" r:id="rId27"/>
    <p:sldId id="434" r:id="rId28"/>
    <p:sldId id="456" r:id="rId29"/>
    <p:sldId id="438" r:id="rId30"/>
    <p:sldId id="435" r:id="rId31"/>
    <p:sldId id="436" r:id="rId32"/>
    <p:sldId id="437" r:id="rId33"/>
    <p:sldId id="439" r:id="rId34"/>
    <p:sldId id="440" r:id="rId35"/>
    <p:sldId id="441" r:id="rId36"/>
    <p:sldId id="442" r:id="rId37"/>
    <p:sldId id="463" r:id="rId38"/>
    <p:sldId id="443" r:id="rId39"/>
    <p:sldId id="444" r:id="rId40"/>
    <p:sldId id="445" r:id="rId41"/>
    <p:sldId id="449" r:id="rId42"/>
    <p:sldId id="451" r:id="rId43"/>
    <p:sldId id="452" r:id="rId44"/>
    <p:sldId id="453" r:id="rId45"/>
    <p:sldId id="454" r:id="rId46"/>
    <p:sldId id="464" r:id="rId4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88943" autoAdjust="0"/>
  </p:normalViewPr>
  <p:slideViewPr>
    <p:cSldViewPr snapToGrid="0">
      <p:cViewPr varScale="1">
        <p:scale>
          <a:sx n="102" d="100"/>
          <a:sy n="102" d="100"/>
        </p:scale>
        <p:origin x="708" y="252"/>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0FB5F5-4B2C-4E4F-9200-E40AA3C20B79}" type="datetimeFigureOut">
              <a:rPr lang="de-DE" smtClean="0"/>
              <a:t>06.07.2022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45944-77B7-4CDF-8A48-2DC4C96090D6}" type="slidenum">
              <a:rPr lang="de-DE" smtClean="0"/>
              <a:t>‹Nr.›</a:t>
            </a:fld>
            <a:endParaRPr lang="de-DE"/>
          </a:p>
        </p:txBody>
      </p:sp>
    </p:spTree>
    <p:extLst>
      <p:ext uri="{BB962C8B-B14F-4D97-AF65-F5344CB8AC3E}">
        <p14:creationId xmlns:p14="http://schemas.microsoft.com/office/powerpoint/2010/main" val="2693510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97045944-77B7-4CDF-8A48-2DC4C96090D6}" type="slidenum">
              <a:rPr lang="de-DE" smtClean="0"/>
              <a:t>1</a:t>
            </a:fld>
            <a:endParaRPr lang="de-DE"/>
          </a:p>
        </p:txBody>
      </p:sp>
    </p:spTree>
    <p:extLst>
      <p:ext uri="{BB962C8B-B14F-4D97-AF65-F5344CB8AC3E}">
        <p14:creationId xmlns:p14="http://schemas.microsoft.com/office/powerpoint/2010/main" val="1289229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Ausländisch??</a:t>
            </a:r>
          </a:p>
        </p:txBody>
      </p:sp>
      <p:sp>
        <p:nvSpPr>
          <p:cNvPr id="4" name="Foliennummernplatzhalter 3"/>
          <p:cNvSpPr>
            <a:spLocks noGrp="1"/>
          </p:cNvSpPr>
          <p:nvPr>
            <p:ph type="sldNum" sz="quarter" idx="5"/>
          </p:nvPr>
        </p:nvSpPr>
        <p:spPr/>
        <p:txBody>
          <a:bodyPr/>
          <a:lstStyle/>
          <a:p>
            <a:fld id="{97045944-77B7-4CDF-8A48-2DC4C96090D6}" type="slidenum">
              <a:rPr lang="de-DE" smtClean="0"/>
              <a:t>19</a:t>
            </a:fld>
            <a:endParaRPr lang="de-DE"/>
          </a:p>
        </p:txBody>
      </p:sp>
    </p:spTree>
    <p:extLst>
      <p:ext uri="{BB962C8B-B14F-4D97-AF65-F5344CB8AC3E}">
        <p14:creationId xmlns:p14="http://schemas.microsoft.com/office/powerpoint/2010/main" val="3115375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97045944-77B7-4CDF-8A48-2DC4C96090D6}" type="slidenum">
              <a:rPr lang="de-DE" smtClean="0"/>
              <a:t>3</a:t>
            </a:fld>
            <a:endParaRPr lang="de-DE"/>
          </a:p>
        </p:txBody>
      </p:sp>
    </p:spTree>
    <p:extLst>
      <p:ext uri="{BB962C8B-B14F-4D97-AF65-F5344CB8AC3E}">
        <p14:creationId xmlns:p14="http://schemas.microsoft.com/office/powerpoint/2010/main" val="11249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Zeitfenster</a:t>
            </a:r>
          </a:p>
          <a:p>
            <a:pPr marL="171450" indent="-171450">
              <a:buFontTx/>
              <a:buChar char="-"/>
            </a:pPr>
            <a:r>
              <a:rPr lang="de-DE" dirty="0" err="1"/>
              <a:t>Itslearning</a:t>
            </a:r>
            <a:endParaRPr lang="de-DE" dirty="0"/>
          </a:p>
          <a:p>
            <a:pPr marL="171450" indent="-171450">
              <a:buFontTx/>
              <a:buChar char="-"/>
            </a:pPr>
            <a:r>
              <a:rPr lang="de-DE" dirty="0"/>
              <a:t>SPP</a:t>
            </a:r>
          </a:p>
        </p:txBody>
      </p:sp>
      <p:sp>
        <p:nvSpPr>
          <p:cNvPr id="4" name="Foliennummernplatzhalter 3"/>
          <p:cNvSpPr>
            <a:spLocks noGrp="1"/>
          </p:cNvSpPr>
          <p:nvPr>
            <p:ph type="sldNum" sz="quarter" idx="5"/>
          </p:nvPr>
        </p:nvSpPr>
        <p:spPr/>
        <p:txBody>
          <a:bodyPr/>
          <a:lstStyle/>
          <a:p>
            <a:fld id="{97045944-77B7-4CDF-8A48-2DC4C96090D6}" type="slidenum">
              <a:rPr lang="de-DE" smtClean="0"/>
              <a:t>4</a:t>
            </a:fld>
            <a:endParaRPr lang="de-DE"/>
          </a:p>
        </p:txBody>
      </p:sp>
    </p:spTree>
    <p:extLst>
      <p:ext uri="{BB962C8B-B14F-4D97-AF65-F5344CB8AC3E}">
        <p14:creationId xmlns:p14="http://schemas.microsoft.com/office/powerpoint/2010/main" val="1685712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Zeitfenster</a:t>
            </a:r>
          </a:p>
          <a:p>
            <a:pPr marL="171450" indent="-171450">
              <a:buFontTx/>
              <a:buChar char="-"/>
            </a:pPr>
            <a:r>
              <a:rPr lang="de-DE" dirty="0" err="1"/>
              <a:t>Itslearning</a:t>
            </a:r>
            <a:endParaRPr lang="de-DE" dirty="0"/>
          </a:p>
          <a:p>
            <a:pPr marL="171450" indent="-171450">
              <a:buFontTx/>
              <a:buChar char="-"/>
            </a:pPr>
            <a:r>
              <a:rPr lang="de-DE" dirty="0"/>
              <a:t>SPP</a:t>
            </a:r>
          </a:p>
        </p:txBody>
      </p:sp>
      <p:sp>
        <p:nvSpPr>
          <p:cNvPr id="4" name="Foliennummernplatzhalter 3"/>
          <p:cNvSpPr>
            <a:spLocks noGrp="1"/>
          </p:cNvSpPr>
          <p:nvPr>
            <p:ph type="sldNum" sz="quarter" idx="5"/>
          </p:nvPr>
        </p:nvSpPr>
        <p:spPr/>
        <p:txBody>
          <a:bodyPr/>
          <a:lstStyle/>
          <a:p>
            <a:fld id="{97045944-77B7-4CDF-8A48-2DC4C96090D6}" type="slidenum">
              <a:rPr lang="de-DE" smtClean="0"/>
              <a:t>5</a:t>
            </a:fld>
            <a:endParaRPr lang="de-DE"/>
          </a:p>
        </p:txBody>
      </p:sp>
    </p:spTree>
    <p:extLst>
      <p:ext uri="{BB962C8B-B14F-4D97-AF65-F5344CB8AC3E}">
        <p14:creationId xmlns:p14="http://schemas.microsoft.com/office/powerpoint/2010/main" val="2270420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Zeitfenster</a:t>
            </a:r>
          </a:p>
          <a:p>
            <a:pPr marL="171450" indent="-171450">
              <a:buFontTx/>
              <a:buChar char="-"/>
            </a:pPr>
            <a:r>
              <a:rPr lang="de-DE" dirty="0" err="1"/>
              <a:t>Itslearning</a:t>
            </a:r>
            <a:endParaRPr lang="de-DE" dirty="0"/>
          </a:p>
          <a:p>
            <a:pPr marL="171450" indent="-171450">
              <a:buFontTx/>
              <a:buChar char="-"/>
            </a:pPr>
            <a:r>
              <a:rPr lang="de-DE" dirty="0"/>
              <a:t>SPP</a:t>
            </a:r>
          </a:p>
        </p:txBody>
      </p:sp>
      <p:sp>
        <p:nvSpPr>
          <p:cNvPr id="4" name="Foliennummernplatzhalter 3"/>
          <p:cNvSpPr>
            <a:spLocks noGrp="1"/>
          </p:cNvSpPr>
          <p:nvPr>
            <p:ph type="sldNum" sz="quarter" idx="5"/>
          </p:nvPr>
        </p:nvSpPr>
        <p:spPr/>
        <p:txBody>
          <a:bodyPr/>
          <a:lstStyle/>
          <a:p>
            <a:fld id="{97045944-77B7-4CDF-8A48-2DC4C96090D6}" type="slidenum">
              <a:rPr lang="de-DE" smtClean="0"/>
              <a:t>6</a:t>
            </a:fld>
            <a:endParaRPr lang="de-DE"/>
          </a:p>
        </p:txBody>
      </p:sp>
    </p:spTree>
    <p:extLst>
      <p:ext uri="{BB962C8B-B14F-4D97-AF65-F5344CB8AC3E}">
        <p14:creationId xmlns:p14="http://schemas.microsoft.com/office/powerpoint/2010/main" val="3227247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Zeitfenster</a:t>
            </a:r>
          </a:p>
          <a:p>
            <a:pPr marL="171450" indent="-171450">
              <a:buFontTx/>
              <a:buChar char="-"/>
            </a:pPr>
            <a:r>
              <a:rPr lang="de-DE" dirty="0" err="1"/>
              <a:t>Itslearning</a:t>
            </a:r>
            <a:endParaRPr lang="de-DE" dirty="0"/>
          </a:p>
          <a:p>
            <a:pPr marL="171450" indent="-171450">
              <a:buFontTx/>
              <a:buChar char="-"/>
            </a:pPr>
            <a:r>
              <a:rPr lang="de-DE" dirty="0"/>
              <a:t>SPP</a:t>
            </a:r>
          </a:p>
        </p:txBody>
      </p:sp>
      <p:sp>
        <p:nvSpPr>
          <p:cNvPr id="4" name="Foliennummernplatzhalter 3"/>
          <p:cNvSpPr>
            <a:spLocks noGrp="1"/>
          </p:cNvSpPr>
          <p:nvPr>
            <p:ph type="sldNum" sz="quarter" idx="5"/>
          </p:nvPr>
        </p:nvSpPr>
        <p:spPr/>
        <p:txBody>
          <a:bodyPr/>
          <a:lstStyle/>
          <a:p>
            <a:fld id="{97045944-77B7-4CDF-8A48-2DC4C96090D6}" type="slidenum">
              <a:rPr lang="de-DE" smtClean="0"/>
              <a:t>7</a:t>
            </a:fld>
            <a:endParaRPr lang="de-DE"/>
          </a:p>
        </p:txBody>
      </p:sp>
    </p:spTree>
    <p:extLst>
      <p:ext uri="{BB962C8B-B14F-4D97-AF65-F5344CB8AC3E}">
        <p14:creationId xmlns:p14="http://schemas.microsoft.com/office/powerpoint/2010/main" val="1476669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97045944-77B7-4CDF-8A48-2DC4C96090D6}" type="slidenum">
              <a:rPr lang="de-DE" smtClean="0"/>
              <a:t>8</a:t>
            </a:fld>
            <a:endParaRPr lang="de-DE"/>
          </a:p>
        </p:txBody>
      </p:sp>
    </p:spTree>
    <p:extLst>
      <p:ext uri="{BB962C8B-B14F-4D97-AF65-F5344CB8AC3E}">
        <p14:creationId xmlns:p14="http://schemas.microsoft.com/office/powerpoint/2010/main" val="4170452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97045944-77B7-4CDF-8A48-2DC4C96090D6}" type="slidenum">
              <a:rPr lang="de-DE" smtClean="0"/>
              <a:t>9</a:t>
            </a:fld>
            <a:endParaRPr lang="de-DE"/>
          </a:p>
        </p:txBody>
      </p:sp>
    </p:spTree>
    <p:extLst>
      <p:ext uri="{BB962C8B-B14F-4D97-AF65-F5344CB8AC3E}">
        <p14:creationId xmlns:p14="http://schemas.microsoft.com/office/powerpoint/2010/main" val="213597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Zeitfenster</a:t>
            </a:r>
          </a:p>
          <a:p>
            <a:pPr marL="171450" indent="-171450">
              <a:buFontTx/>
              <a:buChar char="-"/>
            </a:pPr>
            <a:r>
              <a:rPr lang="de-DE" dirty="0" err="1"/>
              <a:t>Itslearning</a:t>
            </a:r>
            <a:endParaRPr lang="de-DE" dirty="0"/>
          </a:p>
          <a:p>
            <a:pPr marL="171450" indent="-171450">
              <a:buFontTx/>
              <a:buChar char="-"/>
            </a:pPr>
            <a:r>
              <a:rPr lang="de-DE" dirty="0"/>
              <a:t>SPP</a:t>
            </a:r>
          </a:p>
        </p:txBody>
      </p:sp>
      <p:sp>
        <p:nvSpPr>
          <p:cNvPr id="4" name="Foliennummernplatzhalter 3"/>
          <p:cNvSpPr>
            <a:spLocks noGrp="1"/>
          </p:cNvSpPr>
          <p:nvPr>
            <p:ph type="sldNum" sz="quarter" idx="5"/>
          </p:nvPr>
        </p:nvSpPr>
        <p:spPr/>
        <p:txBody>
          <a:bodyPr/>
          <a:lstStyle/>
          <a:p>
            <a:fld id="{97045944-77B7-4CDF-8A48-2DC4C96090D6}" type="slidenum">
              <a:rPr lang="de-DE" smtClean="0"/>
              <a:t>10</a:t>
            </a:fld>
            <a:endParaRPr lang="de-DE"/>
          </a:p>
        </p:txBody>
      </p:sp>
    </p:spTree>
    <p:extLst>
      <p:ext uri="{BB962C8B-B14F-4D97-AF65-F5344CB8AC3E}">
        <p14:creationId xmlns:p14="http://schemas.microsoft.com/office/powerpoint/2010/main" val="19702420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Ref idx="1001">
        <a:schemeClr val="bg2"/>
      </p:bgRef>
    </p:bg>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2027237" y="2365928"/>
            <a:ext cx="9143999" cy="1351104"/>
          </a:xfrm>
        </p:spPr>
        <p:txBody>
          <a:bodyPr anchor="t"/>
          <a:lstStyle>
            <a:lvl1pPr algn="l">
              <a:defRPr sz="4800" spc="140" baseline="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2027237" y="3849712"/>
            <a:ext cx="9145587" cy="1055663"/>
          </a:xfrm>
        </p:spPr>
        <p:txBody>
          <a:bodyPr/>
          <a:lstStyle>
            <a:lvl1pPr marL="0" indent="0" algn="l">
              <a:lnSpc>
                <a:spcPct val="100000"/>
              </a:lnSpc>
              <a:buNone/>
              <a:defRPr sz="23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pic>
        <p:nvPicPr>
          <p:cNvPr id="8" name="Grafik 7">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14" name="Eckige Klammer rechts 13">
            <a:extLst>
              <a:ext uri="{FF2B5EF4-FFF2-40B4-BE49-F238E27FC236}">
                <a16:creationId xmlns:a16="http://schemas.microsoft.com/office/drawing/2014/main" id="{0DD8E0B1-839F-40DF-B319-9D073963F17A}"/>
              </a:ext>
            </a:extLst>
          </p:cNvPr>
          <p:cNvSpPr/>
          <p:nvPr userDrawn="1"/>
        </p:nvSpPr>
        <p:spPr bwMode="gray">
          <a:xfrm rot="16200000">
            <a:off x="10470291" y="-1584463"/>
            <a:ext cx="189310" cy="2799411"/>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3BBC1A6E-5591-4590-B56D-89FA5CAE8E9F}"/>
              </a:ext>
            </a:extLst>
          </p:cNvPr>
          <p:cNvSpPr/>
          <p:nvPr userDrawn="1"/>
        </p:nvSpPr>
        <p:spPr bwMode="gray">
          <a:xfrm>
            <a:off x="9163616" y="-216694"/>
            <a:ext cx="2799411"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a:solidFill>
                  <a:schemeClr val="bg1">
                    <a:lumMod val="50000"/>
                  </a:schemeClr>
                </a:solidFill>
              </a:rPr>
              <a:t>Eingabe im Folienmaster (Ansicht &gt; Folienmaster)</a:t>
            </a:r>
          </a:p>
        </p:txBody>
      </p:sp>
      <p:sp>
        <p:nvSpPr>
          <p:cNvPr id="19" name="Textplatzhalter 18">
            <a:extLst>
              <a:ext uri="{FF2B5EF4-FFF2-40B4-BE49-F238E27FC236}">
                <a16:creationId xmlns:a16="http://schemas.microsoft.com/office/drawing/2014/main" id="{41D381FE-4517-4C56-A7DE-19E7CE311352}"/>
              </a:ext>
            </a:extLst>
          </p:cNvPr>
          <p:cNvSpPr>
            <a:spLocks noGrp="1"/>
          </p:cNvSpPr>
          <p:nvPr>
            <p:ph type="body" sz="quarter" idx="10"/>
          </p:nvPr>
        </p:nvSpPr>
        <p:spPr bwMode="gray">
          <a:xfrm>
            <a:off x="2027238" y="5355020"/>
            <a:ext cx="5076825" cy="1055663"/>
          </a:xfrm>
        </p:spPr>
        <p:txBody>
          <a:bodyPr anchor="b"/>
          <a:lstStyle>
            <a:lvl1pPr marL="0" indent="0">
              <a:lnSpc>
                <a:spcPct val="100000"/>
              </a:lnSpc>
              <a:buNone/>
              <a:defRPr sz="1700"/>
            </a:lvl1pPr>
            <a:lvl2pPr>
              <a:lnSpc>
                <a:spcPct val="100000"/>
              </a:lnSpc>
              <a:defRPr sz="1700"/>
            </a:lvl2pPr>
            <a:lvl3pPr>
              <a:lnSpc>
                <a:spcPct val="100000"/>
              </a:lnSpc>
              <a:defRPr sz="1700"/>
            </a:lvl3pPr>
            <a:lvl4pPr>
              <a:lnSpc>
                <a:spcPct val="100000"/>
              </a:lnSpc>
              <a:defRPr sz="1700"/>
            </a:lvl4pPr>
            <a:lvl5pPr>
              <a:lnSpc>
                <a:spcPct val="100000"/>
              </a:lnSpc>
              <a:defRPr sz="1700"/>
            </a:lvl5pPr>
          </a:lstStyle>
          <a:p>
            <a:pPr lvl="0"/>
            <a:r>
              <a:rPr lang="de-DE"/>
              <a:t>Formatvorlagen des Textmasters bearbeiten</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7" name="Rechteck 26">
            <a:extLst>
              <a:ext uri="{FF2B5EF4-FFF2-40B4-BE49-F238E27FC236}">
                <a16:creationId xmlns:a16="http://schemas.microsoft.com/office/drawing/2014/main" id="{CE21CB02-D9C6-4FAF-A21F-7A8AE11A4BEF}"/>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8" name="Rechteck 27">
            <a:extLst>
              <a:ext uri="{FF2B5EF4-FFF2-40B4-BE49-F238E27FC236}">
                <a16:creationId xmlns:a16="http://schemas.microsoft.com/office/drawing/2014/main" id="{8807AC72-7C0F-482B-A3FD-7609DF861556}"/>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9" name="Eckige Klammer rechts 28">
            <a:extLst>
              <a:ext uri="{FF2B5EF4-FFF2-40B4-BE49-F238E27FC236}">
                <a16:creationId xmlns:a16="http://schemas.microsoft.com/office/drawing/2014/main" id="{7B79195D-A05E-4DEC-9BC6-6B4C8E00C032}"/>
              </a:ext>
            </a:extLst>
          </p:cNvPr>
          <p:cNvSpPr/>
          <p:nvPr userDrawn="1"/>
        </p:nvSpPr>
        <p:spPr bwMode="gray">
          <a:xfrm rot="5400000">
            <a:off x="9674565" y="4876403"/>
            <a:ext cx="189310" cy="4390863"/>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0" name="Rechteck 29">
            <a:extLst>
              <a:ext uri="{FF2B5EF4-FFF2-40B4-BE49-F238E27FC236}">
                <a16:creationId xmlns:a16="http://schemas.microsoft.com/office/drawing/2014/main" id="{CBF008EA-A215-4D23-A3F1-26DE0C8EFE0A}"/>
              </a:ext>
            </a:extLst>
          </p:cNvPr>
          <p:cNvSpPr/>
          <p:nvPr userDrawn="1"/>
        </p:nvSpPr>
        <p:spPr bwMode="gray">
          <a:xfrm>
            <a:off x="7572164" y="6957392"/>
            <a:ext cx="4390863"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a:solidFill>
                  <a:schemeClr val="bg1">
                    <a:lumMod val="50000"/>
                  </a:schemeClr>
                </a:solidFill>
              </a:rPr>
              <a:t>Eingabe im Titelmaster (Ansicht &gt; Folienmaster)</a:t>
            </a:r>
          </a:p>
        </p:txBody>
      </p:sp>
      <p:pic>
        <p:nvPicPr>
          <p:cNvPr id="22" name="Grafik 21">
            <a:extLst>
              <a:ext uri="{FF2B5EF4-FFF2-40B4-BE49-F238E27FC236}">
                <a16:creationId xmlns:a16="http://schemas.microsoft.com/office/drawing/2014/main" id="{BEE9022B-EE7C-49CB-BC21-8D30953945A0}"/>
              </a:ext>
            </a:extLst>
          </p:cNvPr>
          <p:cNvPicPr>
            <a:picLocks noChangeAspect="1"/>
          </p:cNvPicPr>
          <p:nvPr userDrawn="1"/>
        </p:nvPicPr>
        <p:blipFill>
          <a:blip r:embed="rId3"/>
          <a:stretch>
            <a:fillRect/>
          </a:stretch>
        </p:blipFill>
        <p:spPr>
          <a:xfrm>
            <a:off x="9653409" y="427255"/>
            <a:ext cx="2538591" cy="1017303"/>
          </a:xfrm>
          <a:prstGeom prst="rect">
            <a:avLst/>
          </a:prstGeom>
        </p:spPr>
      </p:pic>
    </p:spTree>
    <p:extLst>
      <p:ext uri="{BB962C8B-B14F-4D97-AF65-F5344CB8AC3E}">
        <p14:creationId xmlns:p14="http://schemas.microsoft.com/office/powerpoint/2010/main" val="22611626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600F8-8932-4173-99E6-EF778A21454D}"/>
              </a:ext>
            </a:extLst>
          </p:cNvPr>
          <p:cNvSpPr>
            <a:spLocks noGrp="1"/>
          </p:cNvSpPr>
          <p:nvPr>
            <p:ph type="title" hasCustomPrompt="1"/>
          </p:nvPr>
        </p:nvSpPr>
        <p:spPr bwMode="gray">
          <a:xfrm>
            <a:off x="1523207" y="1628800"/>
            <a:ext cx="9145586" cy="590478"/>
          </a:xfrm>
        </p:spPr>
        <p:txBody>
          <a:bodyPr/>
          <a:lstStyle/>
          <a:p>
            <a:r>
              <a:rPr lang="de-DE" dirty="0"/>
              <a:t>Überschrift</a:t>
            </a:r>
          </a:p>
        </p:txBody>
      </p:sp>
    </p:spTree>
    <p:extLst>
      <p:ext uri="{BB962C8B-B14F-4D97-AF65-F5344CB8AC3E}">
        <p14:creationId xmlns:p14="http://schemas.microsoft.com/office/powerpoint/2010/main" val="2334849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6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7078D-DB01-4ECB-8353-499E4EFB1B39}"/>
              </a:ext>
            </a:extLst>
          </p:cNvPr>
          <p:cNvSpPr>
            <a:spLocks noGrp="1"/>
          </p:cNvSpPr>
          <p:nvPr>
            <p:ph type="title" hasCustomPrompt="1"/>
          </p:nvPr>
        </p:nvSpPr>
        <p:spPr bwMode="gray">
          <a:xfrm>
            <a:off x="1019175" y="1695285"/>
            <a:ext cx="5620500" cy="590478"/>
          </a:xfrm>
        </p:spPr>
        <p:txBody>
          <a:bodyPr/>
          <a:lstStyle>
            <a:lvl1pPr>
              <a:defRPr/>
            </a:lvl1pPr>
          </a:lstStyle>
          <a:p>
            <a:r>
              <a:rPr lang="de-DE" dirty="0"/>
              <a:t>Überschrift</a:t>
            </a:r>
          </a:p>
        </p:txBody>
      </p:sp>
      <p:sp>
        <p:nvSpPr>
          <p:cNvPr id="3" name="Inhaltsplatzhalter 2">
            <a:extLst>
              <a:ext uri="{FF2B5EF4-FFF2-40B4-BE49-F238E27FC236}">
                <a16:creationId xmlns:a16="http://schemas.microsoft.com/office/drawing/2014/main" id="{2A06C738-4815-43AC-96CD-8F8802538EAB}"/>
              </a:ext>
            </a:extLst>
          </p:cNvPr>
          <p:cNvSpPr>
            <a:spLocks noGrp="1"/>
          </p:cNvSpPr>
          <p:nvPr>
            <p:ph idx="1"/>
          </p:nvPr>
        </p:nvSpPr>
        <p:spPr bwMode="gray">
          <a:xfrm>
            <a:off x="1019175" y="2913286"/>
            <a:ext cx="5616886" cy="296364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7">
            <a:extLst>
              <a:ext uri="{FF2B5EF4-FFF2-40B4-BE49-F238E27FC236}">
                <a16:creationId xmlns:a16="http://schemas.microsoft.com/office/drawing/2014/main" id="{2B882475-F824-43AF-B19C-3578C663B6AB}"/>
              </a:ext>
            </a:extLst>
          </p:cNvPr>
          <p:cNvSpPr>
            <a:spLocks noGrp="1"/>
          </p:cNvSpPr>
          <p:nvPr>
            <p:ph type="body" sz="quarter" idx="13" hasCustomPrompt="1"/>
          </p:nvPr>
        </p:nvSpPr>
        <p:spPr bwMode="gray">
          <a:xfrm>
            <a:off x="1027265" y="2263728"/>
            <a:ext cx="5612410" cy="492568"/>
          </a:xfrm>
        </p:spPr>
        <p:txBody>
          <a:bodyPr/>
          <a:lstStyle>
            <a:lvl1pPr marL="0" indent="0">
              <a:lnSpc>
                <a:spcPct val="100000"/>
              </a:lnSpc>
              <a:buNone/>
              <a:defRPr sz="2300" spc="40" baseline="0"/>
            </a:lvl1pPr>
          </a:lstStyle>
          <a:p>
            <a:pPr lvl="0"/>
            <a:r>
              <a:rPr lang="de-DE" dirty="0"/>
              <a:t>Unterüberschrift</a:t>
            </a:r>
          </a:p>
        </p:txBody>
      </p:sp>
      <p:sp>
        <p:nvSpPr>
          <p:cNvPr id="6" name="Bildplatzhalter 5">
            <a:extLst>
              <a:ext uri="{FF2B5EF4-FFF2-40B4-BE49-F238E27FC236}">
                <a16:creationId xmlns:a16="http://schemas.microsoft.com/office/drawing/2014/main" id="{F8D408A5-45DB-43F7-A63B-AEF19C2970F2}"/>
              </a:ext>
            </a:extLst>
          </p:cNvPr>
          <p:cNvSpPr>
            <a:spLocks noGrp="1"/>
          </p:cNvSpPr>
          <p:nvPr>
            <p:ph type="pic" sz="quarter" idx="14"/>
          </p:nvPr>
        </p:nvSpPr>
        <p:spPr bwMode="gray">
          <a:xfrm>
            <a:off x="7104064" y="1773312"/>
            <a:ext cx="5087936" cy="4103614"/>
          </a:xfrm>
          <a:solidFill>
            <a:schemeClr val="bg2"/>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4039226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Inhalt und Bild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7078D-DB01-4ECB-8353-499E4EFB1B39}"/>
              </a:ext>
            </a:extLst>
          </p:cNvPr>
          <p:cNvSpPr>
            <a:spLocks noGrp="1"/>
          </p:cNvSpPr>
          <p:nvPr>
            <p:ph type="title" hasCustomPrompt="1"/>
          </p:nvPr>
        </p:nvSpPr>
        <p:spPr bwMode="gray">
          <a:xfrm>
            <a:off x="5591944" y="1695285"/>
            <a:ext cx="5584523" cy="590478"/>
          </a:xfrm>
        </p:spPr>
        <p:txBody>
          <a:bodyPr/>
          <a:lstStyle>
            <a:lvl1pPr>
              <a:defRPr/>
            </a:lvl1pPr>
          </a:lstStyle>
          <a:p>
            <a:r>
              <a:rPr lang="de-DE" dirty="0"/>
              <a:t>Überschrift</a:t>
            </a:r>
          </a:p>
        </p:txBody>
      </p:sp>
      <p:sp>
        <p:nvSpPr>
          <p:cNvPr id="3" name="Inhaltsplatzhalter 2">
            <a:extLst>
              <a:ext uri="{FF2B5EF4-FFF2-40B4-BE49-F238E27FC236}">
                <a16:creationId xmlns:a16="http://schemas.microsoft.com/office/drawing/2014/main" id="{2A06C738-4815-43AC-96CD-8F8802538EAB}"/>
              </a:ext>
            </a:extLst>
          </p:cNvPr>
          <p:cNvSpPr>
            <a:spLocks noGrp="1"/>
          </p:cNvSpPr>
          <p:nvPr>
            <p:ph idx="1"/>
          </p:nvPr>
        </p:nvSpPr>
        <p:spPr bwMode="gray">
          <a:xfrm>
            <a:off x="5591944" y="2913286"/>
            <a:ext cx="5580881" cy="296364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7">
            <a:extLst>
              <a:ext uri="{FF2B5EF4-FFF2-40B4-BE49-F238E27FC236}">
                <a16:creationId xmlns:a16="http://schemas.microsoft.com/office/drawing/2014/main" id="{2B882475-F824-43AF-B19C-3578C663B6AB}"/>
              </a:ext>
            </a:extLst>
          </p:cNvPr>
          <p:cNvSpPr>
            <a:spLocks noGrp="1"/>
          </p:cNvSpPr>
          <p:nvPr>
            <p:ph type="body" sz="quarter" idx="13" hasCustomPrompt="1"/>
          </p:nvPr>
        </p:nvSpPr>
        <p:spPr bwMode="gray">
          <a:xfrm>
            <a:off x="5600034" y="2263728"/>
            <a:ext cx="5576434" cy="492568"/>
          </a:xfrm>
        </p:spPr>
        <p:txBody>
          <a:bodyPr/>
          <a:lstStyle>
            <a:lvl1pPr marL="0" indent="0">
              <a:lnSpc>
                <a:spcPct val="100000"/>
              </a:lnSpc>
              <a:buNone/>
              <a:defRPr sz="2300" spc="40" baseline="0"/>
            </a:lvl1pPr>
          </a:lstStyle>
          <a:p>
            <a:pPr lvl="0"/>
            <a:r>
              <a:rPr lang="de-DE" dirty="0"/>
              <a:t>Unterüberschrift</a:t>
            </a:r>
          </a:p>
        </p:txBody>
      </p:sp>
      <p:sp>
        <p:nvSpPr>
          <p:cNvPr id="6" name="Bildplatzhalter 5">
            <a:extLst>
              <a:ext uri="{FF2B5EF4-FFF2-40B4-BE49-F238E27FC236}">
                <a16:creationId xmlns:a16="http://schemas.microsoft.com/office/drawing/2014/main" id="{F8D408A5-45DB-43F7-A63B-AEF19C2970F2}"/>
              </a:ext>
            </a:extLst>
          </p:cNvPr>
          <p:cNvSpPr>
            <a:spLocks noGrp="1"/>
          </p:cNvSpPr>
          <p:nvPr>
            <p:ph type="pic" sz="quarter" idx="14"/>
          </p:nvPr>
        </p:nvSpPr>
        <p:spPr bwMode="gray">
          <a:xfrm>
            <a:off x="0" y="1773312"/>
            <a:ext cx="5087938" cy="4103614"/>
          </a:xfrm>
          <a:solidFill>
            <a:schemeClr val="bg2"/>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00260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FD72BF-8C0E-48EF-848C-2316BB9EBA6B}"/>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7A1E3DA9-7F20-458B-B170-5203CAD8AB2B}"/>
              </a:ext>
            </a:extLst>
          </p:cNvPr>
          <p:cNvSpPr>
            <a:spLocks noGrp="1"/>
          </p:cNvSpPr>
          <p:nvPr>
            <p:ph type="body" sz="quarter" idx="10"/>
          </p:nvPr>
        </p:nvSpPr>
        <p:spPr>
          <a:xfrm>
            <a:off x="1523207" y="2708920"/>
            <a:ext cx="4427984" cy="345598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3">
            <a:extLst>
              <a:ext uri="{FF2B5EF4-FFF2-40B4-BE49-F238E27FC236}">
                <a16:creationId xmlns:a16="http://schemas.microsoft.com/office/drawing/2014/main" id="{D06D73A5-1B0F-4E63-AB81-8DDF52DE699C}"/>
              </a:ext>
            </a:extLst>
          </p:cNvPr>
          <p:cNvSpPr>
            <a:spLocks noGrp="1"/>
          </p:cNvSpPr>
          <p:nvPr>
            <p:ph type="body" sz="quarter" idx="11"/>
          </p:nvPr>
        </p:nvSpPr>
        <p:spPr>
          <a:xfrm>
            <a:off x="6240809" y="2708919"/>
            <a:ext cx="4427984" cy="3455987"/>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89519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tro 1">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0" y="1952625"/>
            <a:ext cx="5087937" cy="4905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13" name="Rechteck 12">
            <a:extLst>
              <a:ext uri="{FF2B5EF4-FFF2-40B4-BE49-F238E27FC236}">
                <a16:creationId xmlns:a16="http://schemas.microsoft.com/office/drawing/2014/main" id="{562616DF-97B9-4D6A-96AE-A6341EA17B76}"/>
              </a:ext>
            </a:extLst>
          </p:cNvPr>
          <p:cNvSpPr/>
          <p:nvPr userDrawn="1"/>
        </p:nvSpPr>
        <p:spPr bwMode="gray">
          <a:xfrm>
            <a:off x="9644423" y="413303"/>
            <a:ext cx="2318604"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700"/>
              </a:lnSpc>
            </a:pPr>
            <a:r>
              <a:rPr lang="de-DE" sz="1700" b="0" spc="40" baseline="0" dirty="0" err="1">
                <a:solidFill>
                  <a:schemeClr val="tx1"/>
                </a:solidFill>
              </a:rPr>
              <a:t>ZfLB</a:t>
            </a:r>
            <a:endParaRPr lang="de-DE" sz="1700" b="0" spc="40" baseline="0" dirty="0">
              <a:solidFill>
                <a:schemeClr val="tx1"/>
              </a:solidFill>
            </a:endParaRPr>
          </a:p>
        </p:txBody>
      </p:sp>
      <p:sp>
        <p:nvSpPr>
          <p:cNvPr id="14" name="Eckige Klammer rechts 13">
            <a:extLst>
              <a:ext uri="{FF2B5EF4-FFF2-40B4-BE49-F238E27FC236}">
                <a16:creationId xmlns:a16="http://schemas.microsoft.com/office/drawing/2014/main" id="{0DD8E0B1-839F-40DF-B319-9D073963F17A}"/>
              </a:ext>
            </a:extLst>
          </p:cNvPr>
          <p:cNvSpPr/>
          <p:nvPr userDrawn="1"/>
        </p:nvSpPr>
        <p:spPr bwMode="gray">
          <a:xfrm rot="16200000">
            <a:off x="10470291" y="-1584463"/>
            <a:ext cx="189310" cy="2799411"/>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3BBC1A6E-5591-4590-B56D-89FA5CAE8E9F}"/>
              </a:ext>
            </a:extLst>
          </p:cNvPr>
          <p:cNvSpPr/>
          <p:nvPr userDrawn="1"/>
        </p:nvSpPr>
        <p:spPr bwMode="gray">
          <a:xfrm>
            <a:off x="9163616" y="-216694"/>
            <a:ext cx="2799411"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sp>
        <p:nvSpPr>
          <p:cNvPr id="17" name="Rechteck 16">
            <a:extLst>
              <a:ext uri="{FF2B5EF4-FFF2-40B4-BE49-F238E27FC236}">
                <a16:creationId xmlns:a16="http://schemas.microsoft.com/office/drawing/2014/main" id="{E053708E-DE3A-4905-AD21-45C7EC7BC2FD}"/>
              </a:ext>
            </a:extLst>
          </p:cNvPr>
          <p:cNvSpPr/>
          <p:nvPr userDrawn="1"/>
        </p:nvSpPr>
        <p:spPr bwMode="gray">
          <a:xfrm>
            <a:off x="9644423" y="748642"/>
            <a:ext cx="2311433" cy="699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1000" b="1" spc="20" baseline="0" dirty="0">
                <a:solidFill>
                  <a:schemeClr val="tx1"/>
                </a:solidFill>
              </a:rPr>
              <a:t>Zentrum für Lehrerinnen-/ Lehrerbildung und Bildungsforschung</a:t>
            </a:r>
          </a:p>
          <a:p>
            <a:pPr algn="l">
              <a:lnSpc>
                <a:spcPts val="1200"/>
              </a:lnSpc>
            </a:pPr>
            <a:r>
              <a:rPr lang="de-DE" sz="1000" b="0" spc="20" baseline="0" dirty="0">
                <a:solidFill>
                  <a:schemeClr val="tx1"/>
                </a:solidFill>
              </a:rPr>
              <a:t>Studienzentrum Lehramt</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4043364"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3" name="Rechteck 22">
            <a:extLst>
              <a:ext uri="{FF2B5EF4-FFF2-40B4-BE49-F238E27FC236}">
                <a16:creationId xmlns:a16="http://schemas.microsoft.com/office/drawing/2014/main" id="{BFE24309-D8CF-496E-AA1D-B664B90D3C1F}"/>
              </a:ext>
            </a:extLst>
          </p:cNvPr>
          <p:cNvSpPr/>
          <p:nvPr userDrawn="1"/>
        </p:nvSpPr>
        <p:spPr bwMode="gray">
          <a:xfrm>
            <a:off x="5087938" y="1952625"/>
            <a:ext cx="7104062" cy="4905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1" name="Rechteck 30">
            <a:extLst>
              <a:ext uri="{FF2B5EF4-FFF2-40B4-BE49-F238E27FC236}">
                <a16:creationId xmlns:a16="http://schemas.microsoft.com/office/drawing/2014/main" id="{D3DA0664-74DA-496A-A215-87EE34D61CA4}"/>
              </a:ext>
            </a:extLst>
          </p:cNvPr>
          <p:cNvSpPr/>
          <p:nvPr userDrawn="1"/>
        </p:nvSpPr>
        <p:spPr bwMode="gray">
          <a:xfrm>
            <a:off x="6096000" y="2956719"/>
            <a:ext cx="1008063"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2" name="Rechteck 31">
            <a:extLst>
              <a:ext uri="{FF2B5EF4-FFF2-40B4-BE49-F238E27FC236}">
                <a16:creationId xmlns:a16="http://schemas.microsoft.com/office/drawing/2014/main" id="{4FB1D8DA-EE61-4B45-A0BE-6F822FC03B7A}"/>
              </a:ext>
            </a:extLst>
          </p:cNvPr>
          <p:cNvSpPr/>
          <p:nvPr userDrawn="1"/>
        </p:nvSpPr>
        <p:spPr bwMode="gray">
          <a:xfrm>
            <a:off x="8155553" y="2960688"/>
            <a:ext cx="1008063"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3" name="Rechteck 32">
            <a:extLst>
              <a:ext uri="{FF2B5EF4-FFF2-40B4-BE49-F238E27FC236}">
                <a16:creationId xmlns:a16="http://schemas.microsoft.com/office/drawing/2014/main" id="{E4141D52-3618-414B-A563-6A32A782B37C}"/>
              </a:ext>
            </a:extLst>
          </p:cNvPr>
          <p:cNvSpPr/>
          <p:nvPr userDrawn="1"/>
        </p:nvSpPr>
        <p:spPr bwMode="gray">
          <a:xfrm>
            <a:off x="10164763" y="2960688"/>
            <a:ext cx="1008063"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3465398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tro 3">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0" y="1952625"/>
            <a:ext cx="5087937" cy="4905375"/>
          </a:xfrm>
          <a:prstGeom prst="rect">
            <a:avLst/>
          </a:prstGeom>
          <a:solidFill>
            <a:srgbClr val="D45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13" name="Rechteck 12">
            <a:extLst>
              <a:ext uri="{FF2B5EF4-FFF2-40B4-BE49-F238E27FC236}">
                <a16:creationId xmlns:a16="http://schemas.microsoft.com/office/drawing/2014/main" id="{562616DF-97B9-4D6A-96AE-A6341EA17B76}"/>
              </a:ext>
            </a:extLst>
          </p:cNvPr>
          <p:cNvSpPr/>
          <p:nvPr userDrawn="1"/>
        </p:nvSpPr>
        <p:spPr bwMode="gray">
          <a:xfrm>
            <a:off x="9644423" y="413303"/>
            <a:ext cx="2318604"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700"/>
              </a:lnSpc>
            </a:pPr>
            <a:r>
              <a:rPr lang="de-DE" sz="1700" b="0" spc="40" baseline="0" dirty="0">
                <a:solidFill>
                  <a:schemeClr val="tx1"/>
                </a:solidFill>
              </a:rPr>
              <a:t>Optional: Institut </a:t>
            </a:r>
          </a:p>
          <a:p>
            <a:pPr algn="l">
              <a:lnSpc>
                <a:spcPts val="1700"/>
              </a:lnSpc>
            </a:pPr>
            <a:r>
              <a:rPr lang="de-DE" sz="1700" b="0" spc="40" baseline="0" dirty="0">
                <a:solidFill>
                  <a:schemeClr val="tx1"/>
                </a:solidFill>
              </a:rPr>
              <a:t>Name des Instituts</a:t>
            </a:r>
          </a:p>
        </p:txBody>
      </p:sp>
      <p:sp>
        <p:nvSpPr>
          <p:cNvPr id="14" name="Eckige Klammer rechts 13">
            <a:extLst>
              <a:ext uri="{FF2B5EF4-FFF2-40B4-BE49-F238E27FC236}">
                <a16:creationId xmlns:a16="http://schemas.microsoft.com/office/drawing/2014/main" id="{0DD8E0B1-839F-40DF-B319-9D073963F17A}"/>
              </a:ext>
            </a:extLst>
          </p:cNvPr>
          <p:cNvSpPr/>
          <p:nvPr userDrawn="1"/>
        </p:nvSpPr>
        <p:spPr bwMode="gray">
          <a:xfrm rot="16200000">
            <a:off x="10470291" y="-1584463"/>
            <a:ext cx="189310" cy="2799411"/>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3BBC1A6E-5591-4590-B56D-89FA5CAE8E9F}"/>
              </a:ext>
            </a:extLst>
          </p:cNvPr>
          <p:cNvSpPr/>
          <p:nvPr userDrawn="1"/>
        </p:nvSpPr>
        <p:spPr bwMode="gray">
          <a:xfrm>
            <a:off x="9163616" y="-216694"/>
            <a:ext cx="2799411"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sp>
        <p:nvSpPr>
          <p:cNvPr id="17" name="Rechteck 16">
            <a:extLst>
              <a:ext uri="{FF2B5EF4-FFF2-40B4-BE49-F238E27FC236}">
                <a16:creationId xmlns:a16="http://schemas.microsoft.com/office/drawing/2014/main" id="{E053708E-DE3A-4905-AD21-45C7EC7BC2FD}"/>
              </a:ext>
            </a:extLst>
          </p:cNvPr>
          <p:cNvSpPr/>
          <p:nvPr userDrawn="1"/>
        </p:nvSpPr>
        <p:spPr bwMode="gray">
          <a:xfrm>
            <a:off x="9651594" y="1036861"/>
            <a:ext cx="2311433" cy="699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1000" b="1" spc="20" baseline="0" dirty="0">
                <a:solidFill>
                  <a:schemeClr val="tx1"/>
                </a:solidFill>
              </a:rPr>
              <a:t>Dezernat/Referat/Fachbereich 00</a:t>
            </a:r>
          </a:p>
          <a:p>
            <a:pPr algn="l">
              <a:lnSpc>
                <a:spcPts val="1200"/>
              </a:lnSpc>
            </a:pPr>
            <a:r>
              <a:rPr lang="de-DE" sz="1000" b="0" spc="20" baseline="0" dirty="0">
                <a:solidFill>
                  <a:schemeClr val="tx1"/>
                </a:solidFill>
              </a:rPr>
              <a:t>Name des Dezernats/Referats/</a:t>
            </a:r>
          </a:p>
          <a:p>
            <a:pPr algn="l">
              <a:lnSpc>
                <a:spcPts val="1200"/>
              </a:lnSpc>
            </a:pPr>
            <a:r>
              <a:rPr lang="de-DE" sz="1000" b="0" spc="20" baseline="0" dirty="0">
                <a:solidFill>
                  <a:schemeClr val="tx1"/>
                </a:solidFill>
              </a:rPr>
              <a:t>Fachbereichs auch zweizeilig möglich</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456688"/>
            <a:ext cx="4043364" cy="504000"/>
          </a:xfrm>
          <a:prstGeom prst="rect">
            <a:avLst/>
          </a:prstGeom>
          <a:solidFill>
            <a:srgbClr val="F4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429825"/>
            <a:ext cx="4043364" cy="504000"/>
          </a:xfrm>
          <a:prstGeom prst="rect">
            <a:avLst/>
          </a:prstGeom>
          <a:solidFill>
            <a:srgbClr val="F4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401375"/>
            <a:ext cx="4043364" cy="504000"/>
          </a:xfrm>
          <a:prstGeom prst="rect">
            <a:avLst/>
          </a:prstGeom>
          <a:solidFill>
            <a:srgbClr val="F4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380655"/>
            <a:ext cx="4043364" cy="504000"/>
          </a:xfrm>
          <a:prstGeom prst="rect">
            <a:avLst/>
          </a:prstGeom>
          <a:solidFill>
            <a:srgbClr val="F4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3" name="Rechteck 22">
            <a:extLst>
              <a:ext uri="{FF2B5EF4-FFF2-40B4-BE49-F238E27FC236}">
                <a16:creationId xmlns:a16="http://schemas.microsoft.com/office/drawing/2014/main" id="{BFE24309-D8CF-496E-AA1D-B664B90D3C1F}"/>
              </a:ext>
            </a:extLst>
          </p:cNvPr>
          <p:cNvSpPr/>
          <p:nvPr userDrawn="1"/>
        </p:nvSpPr>
        <p:spPr bwMode="gray">
          <a:xfrm>
            <a:off x="5087938" y="1952625"/>
            <a:ext cx="7104062" cy="4905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1" name="Rechteck 30">
            <a:extLst>
              <a:ext uri="{FF2B5EF4-FFF2-40B4-BE49-F238E27FC236}">
                <a16:creationId xmlns:a16="http://schemas.microsoft.com/office/drawing/2014/main" id="{D3DA0664-74DA-496A-A215-87EE34D61CA4}"/>
              </a:ext>
            </a:extLst>
          </p:cNvPr>
          <p:cNvSpPr/>
          <p:nvPr userDrawn="1"/>
        </p:nvSpPr>
        <p:spPr bwMode="gray">
          <a:xfrm>
            <a:off x="6096000" y="4401374"/>
            <a:ext cx="6096000" cy="2456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9" name="Rechteck 18">
            <a:extLst>
              <a:ext uri="{FF2B5EF4-FFF2-40B4-BE49-F238E27FC236}">
                <a16:creationId xmlns:a16="http://schemas.microsoft.com/office/drawing/2014/main" id="{807B5AA0-D076-495C-A212-0D431A03646E}"/>
              </a:ext>
            </a:extLst>
          </p:cNvPr>
          <p:cNvSpPr/>
          <p:nvPr userDrawn="1"/>
        </p:nvSpPr>
        <p:spPr bwMode="gray">
          <a:xfrm>
            <a:off x="28423" y="6359935"/>
            <a:ext cx="4043364" cy="504000"/>
          </a:xfrm>
          <a:prstGeom prst="rect">
            <a:avLst/>
          </a:prstGeom>
          <a:solidFill>
            <a:srgbClr val="F49F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177680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ntro 4">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0" y="1952625"/>
            <a:ext cx="6096000" cy="4905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13" name="Rechteck 12">
            <a:extLst>
              <a:ext uri="{FF2B5EF4-FFF2-40B4-BE49-F238E27FC236}">
                <a16:creationId xmlns:a16="http://schemas.microsoft.com/office/drawing/2014/main" id="{562616DF-97B9-4D6A-96AE-A6341EA17B76}"/>
              </a:ext>
            </a:extLst>
          </p:cNvPr>
          <p:cNvSpPr/>
          <p:nvPr userDrawn="1"/>
        </p:nvSpPr>
        <p:spPr bwMode="gray">
          <a:xfrm>
            <a:off x="9644423" y="413303"/>
            <a:ext cx="2318604"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700"/>
              </a:lnSpc>
            </a:pPr>
            <a:r>
              <a:rPr lang="de-DE" sz="1700" b="0" spc="40" baseline="0" dirty="0">
                <a:solidFill>
                  <a:schemeClr val="tx1"/>
                </a:solidFill>
              </a:rPr>
              <a:t>Optional: Institut </a:t>
            </a:r>
          </a:p>
          <a:p>
            <a:pPr algn="l">
              <a:lnSpc>
                <a:spcPts val="1700"/>
              </a:lnSpc>
            </a:pPr>
            <a:r>
              <a:rPr lang="de-DE" sz="1700" b="0" spc="40" baseline="0" dirty="0">
                <a:solidFill>
                  <a:schemeClr val="tx1"/>
                </a:solidFill>
              </a:rPr>
              <a:t>Name des Instituts</a:t>
            </a:r>
          </a:p>
        </p:txBody>
      </p:sp>
      <p:sp>
        <p:nvSpPr>
          <p:cNvPr id="14" name="Eckige Klammer rechts 13">
            <a:extLst>
              <a:ext uri="{FF2B5EF4-FFF2-40B4-BE49-F238E27FC236}">
                <a16:creationId xmlns:a16="http://schemas.microsoft.com/office/drawing/2014/main" id="{0DD8E0B1-839F-40DF-B319-9D073963F17A}"/>
              </a:ext>
            </a:extLst>
          </p:cNvPr>
          <p:cNvSpPr/>
          <p:nvPr userDrawn="1"/>
        </p:nvSpPr>
        <p:spPr bwMode="gray">
          <a:xfrm rot="16200000">
            <a:off x="10470291" y="-1584463"/>
            <a:ext cx="189310" cy="2799411"/>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3BBC1A6E-5591-4590-B56D-89FA5CAE8E9F}"/>
              </a:ext>
            </a:extLst>
          </p:cNvPr>
          <p:cNvSpPr/>
          <p:nvPr userDrawn="1"/>
        </p:nvSpPr>
        <p:spPr bwMode="gray">
          <a:xfrm>
            <a:off x="9163616" y="-216694"/>
            <a:ext cx="2799411"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sp>
        <p:nvSpPr>
          <p:cNvPr id="17" name="Rechteck 16">
            <a:extLst>
              <a:ext uri="{FF2B5EF4-FFF2-40B4-BE49-F238E27FC236}">
                <a16:creationId xmlns:a16="http://schemas.microsoft.com/office/drawing/2014/main" id="{E053708E-DE3A-4905-AD21-45C7EC7BC2FD}"/>
              </a:ext>
            </a:extLst>
          </p:cNvPr>
          <p:cNvSpPr/>
          <p:nvPr userDrawn="1"/>
        </p:nvSpPr>
        <p:spPr bwMode="gray">
          <a:xfrm>
            <a:off x="9651594" y="1036861"/>
            <a:ext cx="2311433" cy="699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1000" b="1" spc="20" baseline="0" dirty="0">
                <a:solidFill>
                  <a:schemeClr val="tx1"/>
                </a:solidFill>
              </a:rPr>
              <a:t>Dezernat/Referat/Fachbereich 00</a:t>
            </a:r>
          </a:p>
          <a:p>
            <a:pPr algn="l">
              <a:lnSpc>
                <a:spcPts val="1200"/>
              </a:lnSpc>
            </a:pPr>
            <a:r>
              <a:rPr lang="de-DE" sz="1000" b="0" spc="20" baseline="0" dirty="0">
                <a:solidFill>
                  <a:schemeClr val="tx1"/>
                </a:solidFill>
              </a:rPr>
              <a:t>Name des Dezernats/Referats/</a:t>
            </a:r>
          </a:p>
          <a:p>
            <a:pPr algn="l">
              <a:lnSpc>
                <a:spcPts val="1200"/>
              </a:lnSpc>
            </a:pPr>
            <a:r>
              <a:rPr lang="de-DE" sz="1000" b="0" spc="20" baseline="0" dirty="0">
                <a:solidFill>
                  <a:schemeClr val="tx1"/>
                </a:solidFill>
              </a:rPr>
              <a:t>Fachbereichs auch zweizeilig möglich</a:t>
            </a:r>
          </a:p>
        </p:txBody>
      </p:sp>
      <p:sp>
        <p:nvSpPr>
          <p:cNvPr id="23" name="Rechteck 22">
            <a:extLst>
              <a:ext uri="{FF2B5EF4-FFF2-40B4-BE49-F238E27FC236}">
                <a16:creationId xmlns:a16="http://schemas.microsoft.com/office/drawing/2014/main" id="{BFE24309-D8CF-496E-AA1D-B664B90D3C1F}"/>
              </a:ext>
            </a:extLst>
          </p:cNvPr>
          <p:cNvSpPr/>
          <p:nvPr userDrawn="1"/>
        </p:nvSpPr>
        <p:spPr bwMode="gray">
          <a:xfrm>
            <a:off x="6096000" y="1952625"/>
            <a:ext cx="6096000" cy="4905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3" name="Rechteck 32">
            <a:extLst>
              <a:ext uri="{FF2B5EF4-FFF2-40B4-BE49-F238E27FC236}">
                <a16:creationId xmlns:a16="http://schemas.microsoft.com/office/drawing/2014/main" id="{E4141D52-3618-414B-A563-6A32A782B37C}"/>
              </a:ext>
            </a:extLst>
          </p:cNvPr>
          <p:cNvSpPr/>
          <p:nvPr userDrawn="1"/>
        </p:nvSpPr>
        <p:spPr bwMode="gray">
          <a:xfrm>
            <a:off x="9156700" y="2960688"/>
            <a:ext cx="3035299" cy="3897312"/>
          </a:xfrm>
          <a:prstGeom prst="rect">
            <a:avLst/>
          </a:prstGeom>
          <a:solidFill>
            <a:srgbClr val="8581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2" name="Rechteck 21">
            <a:extLst>
              <a:ext uri="{FF2B5EF4-FFF2-40B4-BE49-F238E27FC236}">
                <a16:creationId xmlns:a16="http://schemas.microsoft.com/office/drawing/2014/main" id="{9D1FFECA-CE3D-4183-B2EB-77B82BE437BE}"/>
              </a:ext>
            </a:extLst>
          </p:cNvPr>
          <p:cNvSpPr/>
          <p:nvPr userDrawn="1"/>
        </p:nvSpPr>
        <p:spPr bwMode="gray">
          <a:xfrm>
            <a:off x="0" y="2960688"/>
            <a:ext cx="1019177"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1408DBDF-1F31-4F92-BD2B-2F4676144A82}"/>
              </a:ext>
            </a:extLst>
          </p:cNvPr>
          <p:cNvSpPr/>
          <p:nvPr userDrawn="1"/>
        </p:nvSpPr>
        <p:spPr bwMode="gray">
          <a:xfrm>
            <a:off x="2027239" y="2960688"/>
            <a:ext cx="1008062"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568C62CA-75E6-4BD3-8CBF-B10BF263476E}"/>
              </a:ext>
            </a:extLst>
          </p:cNvPr>
          <p:cNvSpPr/>
          <p:nvPr userDrawn="1"/>
        </p:nvSpPr>
        <p:spPr bwMode="gray">
          <a:xfrm>
            <a:off x="4043363" y="2960688"/>
            <a:ext cx="1044575"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208832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ntro 5">
    <p:spTree>
      <p:nvGrpSpPr>
        <p:cNvPr id="1" name=""/>
        <p:cNvGrpSpPr/>
        <p:nvPr/>
      </p:nvGrpSpPr>
      <p:grpSpPr>
        <a:xfrm>
          <a:off x="0" y="0"/>
          <a:ext cx="0" cy="0"/>
          <a:chOff x="0" y="0"/>
          <a:chExt cx="0" cy="0"/>
        </a:xfrm>
      </p:grpSpPr>
      <p:sp>
        <p:nvSpPr>
          <p:cNvPr id="23" name="Rechteck 22">
            <a:extLst>
              <a:ext uri="{FF2B5EF4-FFF2-40B4-BE49-F238E27FC236}">
                <a16:creationId xmlns:a16="http://schemas.microsoft.com/office/drawing/2014/main" id="{BFE24309-D8CF-496E-AA1D-B664B90D3C1F}"/>
              </a:ext>
            </a:extLst>
          </p:cNvPr>
          <p:cNvSpPr/>
          <p:nvPr userDrawn="1"/>
        </p:nvSpPr>
        <p:spPr bwMode="gray">
          <a:xfrm>
            <a:off x="-1" y="1952625"/>
            <a:ext cx="12192002" cy="49053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31" name="Rechteck 30">
            <a:extLst>
              <a:ext uri="{FF2B5EF4-FFF2-40B4-BE49-F238E27FC236}">
                <a16:creationId xmlns:a16="http://schemas.microsoft.com/office/drawing/2014/main" id="{D3DA0664-74DA-496A-A215-87EE34D61CA4}"/>
              </a:ext>
            </a:extLst>
          </p:cNvPr>
          <p:cNvSpPr/>
          <p:nvPr userDrawn="1"/>
        </p:nvSpPr>
        <p:spPr bwMode="gray">
          <a:xfrm>
            <a:off x="4043363" y="2960688"/>
            <a:ext cx="1044575" cy="38973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0" name="Rechteck 19">
            <a:extLst>
              <a:ext uri="{FF2B5EF4-FFF2-40B4-BE49-F238E27FC236}">
                <a16:creationId xmlns:a16="http://schemas.microsoft.com/office/drawing/2014/main" id="{140E8EEC-46F2-4B35-87AC-700E0D244779}"/>
              </a:ext>
            </a:extLst>
          </p:cNvPr>
          <p:cNvSpPr/>
          <p:nvPr userDrawn="1"/>
        </p:nvSpPr>
        <p:spPr bwMode="gray">
          <a:xfrm>
            <a:off x="1" y="1952625"/>
            <a:ext cx="3028384" cy="4905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13" name="Rechteck 12">
            <a:extLst>
              <a:ext uri="{FF2B5EF4-FFF2-40B4-BE49-F238E27FC236}">
                <a16:creationId xmlns:a16="http://schemas.microsoft.com/office/drawing/2014/main" id="{562616DF-97B9-4D6A-96AE-A6341EA17B76}"/>
              </a:ext>
            </a:extLst>
          </p:cNvPr>
          <p:cNvSpPr/>
          <p:nvPr userDrawn="1"/>
        </p:nvSpPr>
        <p:spPr bwMode="gray">
          <a:xfrm>
            <a:off x="9644423" y="413303"/>
            <a:ext cx="2318604"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700"/>
              </a:lnSpc>
            </a:pPr>
            <a:r>
              <a:rPr lang="de-DE" sz="1400" b="0" spc="40" baseline="0" dirty="0">
                <a:solidFill>
                  <a:schemeClr val="tx1"/>
                </a:solidFill>
              </a:rPr>
              <a:t>Zentrum für Lehrerinnen-/ Lehrerbildung und Bildungsforschung</a:t>
            </a:r>
          </a:p>
        </p:txBody>
      </p:sp>
      <p:sp>
        <p:nvSpPr>
          <p:cNvPr id="14" name="Eckige Klammer rechts 13">
            <a:extLst>
              <a:ext uri="{FF2B5EF4-FFF2-40B4-BE49-F238E27FC236}">
                <a16:creationId xmlns:a16="http://schemas.microsoft.com/office/drawing/2014/main" id="{0DD8E0B1-839F-40DF-B319-9D073963F17A}"/>
              </a:ext>
            </a:extLst>
          </p:cNvPr>
          <p:cNvSpPr/>
          <p:nvPr userDrawn="1"/>
        </p:nvSpPr>
        <p:spPr bwMode="gray">
          <a:xfrm rot="16200000">
            <a:off x="10470291" y="-1584463"/>
            <a:ext cx="189310" cy="2799411"/>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3BBC1A6E-5591-4590-B56D-89FA5CAE8E9F}"/>
              </a:ext>
            </a:extLst>
          </p:cNvPr>
          <p:cNvSpPr/>
          <p:nvPr userDrawn="1"/>
        </p:nvSpPr>
        <p:spPr bwMode="gray">
          <a:xfrm>
            <a:off x="9163616" y="-216694"/>
            <a:ext cx="2799411"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sp>
        <p:nvSpPr>
          <p:cNvPr id="17" name="Rechteck 16">
            <a:extLst>
              <a:ext uri="{FF2B5EF4-FFF2-40B4-BE49-F238E27FC236}">
                <a16:creationId xmlns:a16="http://schemas.microsoft.com/office/drawing/2014/main" id="{E053708E-DE3A-4905-AD21-45C7EC7BC2FD}"/>
              </a:ext>
            </a:extLst>
          </p:cNvPr>
          <p:cNvSpPr/>
          <p:nvPr userDrawn="1"/>
        </p:nvSpPr>
        <p:spPr bwMode="gray">
          <a:xfrm>
            <a:off x="9644423" y="1157975"/>
            <a:ext cx="2290912"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1000" b="1" spc="20" baseline="0" dirty="0">
                <a:solidFill>
                  <a:schemeClr val="tx1"/>
                </a:solidFill>
              </a:rPr>
              <a:t>Studienzentrum Lehramt</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8" name="Bildplatzhalter 5">
            <a:extLst>
              <a:ext uri="{FF2B5EF4-FFF2-40B4-BE49-F238E27FC236}">
                <a16:creationId xmlns:a16="http://schemas.microsoft.com/office/drawing/2014/main" id="{CFDE88C3-06B4-440E-95D0-050925E5DC68}"/>
              </a:ext>
            </a:extLst>
          </p:cNvPr>
          <p:cNvSpPr>
            <a:spLocks noGrp="1"/>
          </p:cNvSpPr>
          <p:nvPr>
            <p:ph type="pic" sz="quarter" idx="14"/>
          </p:nvPr>
        </p:nvSpPr>
        <p:spPr bwMode="gray">
          <a:xfrm>
            <a:off x="5097461" y="1952625"/>
            <a:ext cx="7094538" cy="4905375"/>
          </a:xfrm>
          <a:solidFill>
            <a:schemeClr val="bg2"/>
          </a:solidFill>
        </p:spPr>
        <p:txBody>
          <a:bodyPr anchor="ctr"/>
          <a:lstStyle>
            <a:lvl1pPr marL="0" indent="0" algn="ctr">
              <a:buNone/>
              <a:defRPr/>
            </a:lvl1pPr>
          </a:lstStyle>
          <a:p>
            <a:r>
              <a:rPr lang="de-DE" dirty="0"/>
              <a:t>Bild durch Klicken auf Symbol hinzufügen</a:t>
            </a:r>
          </a:p>
        </p:txBody>
      </p:sp>
    </p:spTree>
    <p:extLst>
      <p:ext uri="{BB962C8B-B14F-4D97-AF65-F5344CB8AC3E}">
        <p14:creationId xmlns:p14="http://schemas.microsoft.com/office/powerpoint/2010/main" val="3593737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tro 6">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0" y="1952625"/>
            <a:ext cx="12191999" cy="49053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8" name="Grafik 7">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14" name="Eckige Klammer rechts 13">
            <a:extLst>
              <a:ext uri="{FF2B5EF4-FFF2-40B4-BE49-F238E27FC236}">
                <a16:creationId xmlns:a16="http://schemas.microsoft.com/office/drawing/2014/main" id="{0DD8E0B1-839F-40DF-B319-9D073963F17A}"/>
              </a:ext>
            </a:extLst>
          </p:cNvPr>
          <p:cNvSpPr/>
          <p:nvPr userDrawn="1"/>
        </p:nvSpPr>
        <p:spPr bwMode="gray">
          <a:xfrm rot="16200000">
            <a:off x="10470291" y="-1584463"/>
            <a:ext cx="189310" cy="2799411"/>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3BBC1A6E-5591-4590-B56D-89FA5CAE8E9F}"/>
              </a:ext>
            </a:extLst>
          </p:cNvPr>
          <p:cNvSpPr/>
          <p:nvPr userDrawn="1"/>
        </p:nvSpPr>
        <p:spPr bwMode="gray">
          <a:xfrm>
            <a:off x="9163616" y="-216694"/>
            <a:ext cx="2799411"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sp>
        <p:nvSpPr>
          <p:cNvPr id="17" name="Rechteck 16">
            <a:extLst>
              <a:ext uri="{FF2B5EF4-FFF2-40B4-BE49-F238E27FC236}">
                <a16:creationId xmlns:a16="http://schemas.microsoft.com/office/drawing/2014/main" id="{E053708E-DE3A-4905-AD21-45C7EC7BC2FD}"/>
              </a:ext>
            </a:extLst>
          </p:cNvPr>
          <p:cNvSpPr/>
          <p:nvPr userDrawn="1"/>
        </p:nvSpPr>
        <p:spPr bwMode="gray">
          <a:xfrm>
            <a:off x="9651594" y="1036861"/>
            <a:ext cx="2311433" cy="699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l" defTabSz="914400" rtl="0" eaLnBrk="1" fontAlgn="auto" latinLnBrk="0" hangingPunct="1">
              <a:lnSpc>
                <a:spcPts val="1200"/>
              </a:lnSpc>
              <a:spcBef>
                <a:spcPts val="0"/>
              </a:spcBef>
              <a:spcAft>
                <a:spcPts val="0"/>
              </a:spcAft>
              <a:buClrTx/>
              <a:buSzTx/>
              <a:buFontTx/>
              <a:buNone/>
              <a:tabLst/>
              <a:defRPr/>
            </a:pPr>
            <a:r>
              <a:rPr lang="de-DE" sz="1000" b="1" spc="20" baseline="0" dirty="0">
                <a:solidFill>
                  <a:schemeClr val="tx1"/>
                </a:solidFill>
              </a:rPr>
              <a:t>Zentrum für Lehrerinnen-/ Lehrerbildung und Bildungsforschung</a:t>
            </a:r>
          </a:p>
          <a:p>
            <a:pPr algn="l">
              <a:lnSpc>
                <a:spcPts val="1200"/>
              </a:lnSpc>
            </a:pPr>
            <a:r>
              <a:rPr lang="de-DE" sz="1000" b="0" spc="20" baseline="0" dirty="0">
                <a:solidFill>
                  <a:schemeClr val="tx1"/>
                </a:solidFill>
              </a:rPr>
              <a:t>Studienzentrum Lehramt</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2027239"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8" name="Bildplatzhalter 5">
            <a:extLst>
              <a:ext uri="{FF2B5EF4-FFF2-40B4-BE49-F238E27FC236}">
                <a16:creationId xmlns:a16="http://schemas.microsoft.com/office/drawing/2014/main" id="{CFDE88C3-06B4-440E-95D0-050925E5DC68}"/>
              </a:ext>
            </a:extLst>
          </p:cNvPr>
          <p:cNvSpPr>
            <a:spLocks noGrp="1"/>
          </p:cNvSpPr>
          <p:nvPr>
            <p:ph type="pic" sz="quarter" idx="14"/>
          </p:nvPr>
        </p:nvSpPr>
        <p:spPr bwMode="gray">
          <a:xfrm>
            <a:off x="3028385" y="1952625"/>
            <a:ext cx="9163614" cy="4905375"/>
          </a:xfrm>
          <a:solidFill>
            <a:schemeClr val="bg2"/>
          </a:solidFill>
        </p:spPr>
        <p:txBody>
          <a:bodyPr anchor="ctr"/>
          <a:lstStyle>
            <a:lvl1pPr marL="0" indent="0" algn="ctr">
              <a:buNone/>
              <a:defRPr/>
            </a:lvl1pPr>
          </a:lstStyle>
          <a:p>
            <a:r>
              <a:rPr lang="de-DE"/>
              <a:t>Bild durch Klicken auf Symbol hinzufügen</a:t>
            </a:r>
            <a:endParaRPr lang="de-DE" dirty="0"/>
          </a:p>
        </p:txBody>
      </p:sp>
      <p:sp>
        <p:nvSpPr>
          <p:cNvPr id="19" name="Rechteck 18">
            <a:extLst>
              <a:ext uri="{FF2B5EF4-FFF2-40B4-BE49-F238E27FC236}">
                <a16:creationId xmlns:a16="http://schemas.microsoft.com/office/drawing/2014/main" id="{40FA568C-805B-407C-9EE5-FB8CBB39EC69}"/>
              </a:ext>
            </a:extLst>
          </p:cNvPr>
          <p:cNvSpPr/>
          <p:nvPr userDrawn="1"/>
        </p:nvSpPr>
        <p:spPr bwMode="gray">
          <a:xfrm>
            <a:off x="-1" y="6375123"/>
            <a:ext cx="2027239"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2" name="Rechteck 21">
            <a:extLst>
              <a:ext uri="{FF2B5EF4-FFF2-40B4-BE49-F238E27FC236}">
                <a16:creationId xmlns:a16="http://schemas.microsoft.com/office/drawing/2014/main" id="{1A078990-72C4-435D-8DE4-33CD5E1B664F}"/>
              </a:ext>
            </a:extLst>
          </p:cNvPr>
          <p:cNvSpPr/>
          <p:nvPr userDrawn="1"/>
        </p:nvSpPr>
        <p:spPr bwMode="gray">
          <a:xfrm>
            <a:off x="2027238" y="6375123"/>
            <a:ext cx="1001147"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99724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2027237" y="2365928"/>
            <a:ext cx="9143999" cy="1351104"/>
          </a:xfrm>
        </p:spPr>
        <p:txBody>
          <a:bodyPr anchor="t"/>
          <a:lstStyle>
            <a:lvl1pPr algn="l">
              <a:defRPr sz="4800" spc="140" baseline="0"/>
            </a:lvl1pPr>
          </a:lstStyle>
          <a:p>
            <a:r>
              <a:rPr lang="de-DE" dirty="0"/>
              <a:t>Titelmasterformat durch Klicken bearbeiten</a:t>
            </a:r>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2027237" y="3849712"/>
            <a:ext cx="9145587" cy="1055663"/>
          </a:xfrm>
        </p:spPr>
        <p:txBody>
          <a:bodyPr/>
          <a:lstStyle>
            <a:lvl1pPr marL="0" indent="0" algn="l">
              <a:lnSpc>
                <a:spcPct val="100000"/>
              </a:lnSpc>
              <a:buNone/>
              <a:defRPr sz="23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pic>
        <p:nvPicPr>
          <p:cNvPr id="8" name="Grafik 7">
            <a:extLst>
              <a:ext uri="{FF2B5EF4-FFF2-40B4-BE49-F238E27FC236}">
                <a16:creationId xmlns:a16="http://schemas.microsoft.com/office/drawing/2014/main" id="{0A356983-F90E-4A48-860D-1EC103066500}"/>
              </a:ext>
            </a:extLst>
          </p:cNvPr>
          <p:cNvPicPr/>
          <p:nvPr userDrawn="1"/>
        </p:nvPicPr>
        <p:blipFill>
          <a:blip r:embed="rId2" cstate="hqprint">
            <a:extLst>
              <a:ext uri="{28A0092B-C50C-407E-A947-70E740481C1C}">
                <a14:useLocalDpi xmlns:a14="http://schemas.microsoft.com/office/drawing/2010/main" val="0"/>
              </a:ext>
            </a:extLst>
          </a:blip>
          <a:stretch>
            <a:fillRect/>
          </a:stretch>
        </p:blipFill>
        <p:spPr bwMode="gray">
          <a:xfrm>
            <a:off x="442728" y="427632"/>
            <a:ext cx="2029010" cy="730343"/>
          </a:xfrm>
          <a:prstGeom prst="rect">
            <a:avLst/>
          </a:prstGeom>
        </p:spPr>
      </p:pic>
      <p:sp>
        <p:nvSpPr>
          <p:cNvPr id="14" name="Eckige Klammer rechts 13">
            <a:extLst>
              <a:ext uri="{FF2B5EF4-FFF2-40B4-BE49-F238E27FC236}">
                <a16:creationId xmlns:a16="http://schemas.microsoft.com/office/drawing/2014/main" id="{0DD8E0B1-839F-40DF-B319-9D073963F17A}"/>
              </a:ext>
            </a:extLst>
          </p:cNvPr>
          <p:cNvSpPr/>
          <p:nvPr userDrawn="1"/>
        </p:nvSpPr>
        <p:spPr bwMode="gray">
          <a:xfrm rot="16200000">
            <a:off x="10470291" y="-1584463"/>
            <a:ext cx="189310" cy="2799411"/>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3BBC1A6E-5591-4590-B56D-89FA5CAE8E9F}"/>
              </a:ext>
            </a:extLst>
          </p:cNvPr>
          <p:cNvSpPr/>
          <p:nvPr userDrawn="1"/>
        </p:nvSpPr>
        <p:spPr bwMode="gray">
          <a:xfrm>
            <a:off x="9163616" y="-216694"/>
            <a:ext cx="2799411"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a:solidFill>
                  <a:schemeClr val="bg1">
                    <a:lumMod val="50000"/>
                  </a:schemeClr>
                </a:solidFill>
              </a:rPr>
              <a:t>Eingabe im Folienmaster (Ansicht &gt; Folienmaster)</a:t>
            </a:r>
          </a:p>
        </p:txBody>
      </p:sp>
      <p:sp>
        <p:nvSpPr>
          <p:cNvPr id="19" name="Textplatzhalter 18">
            <a:extLst>
              <a:ext uri="{FF2B5EF4-FFF2-40B4-BE49-F238E27FC236}">
                <a16:creationId xmlns:a16="http://schemas.microsoft.com/office/drawing/2014/main" id="{41D381FE-4517-4C56-A7DE-19E7CE311352}"/>
              </a:ext>
            </a:extLst>
          </p:cNvPr>
          <p:cNvSpPr>
            <a:spLocks noGrp="1"/>
          </p:cNvSpPr>
          <p:nvPr>
            <p:ph type="body" sz="quarter" idx="10"/>
          </p:nvPr>
        </p:nvSpPr>
        <p:spPr bwMode="gray">
          <a:xfrm>
            <a:off x="2027238" y="5355020"/>
            <a:ext cx="5076825" cy="1055663"/>
          </a:xfrm>
        </p:spPr>
        <p:txBody>
          <a:bodyPr anchor="b"/>
          <a:lstStyle>
            <a:lvl1pPr marL="0" indent="0">
              <a:lnSpc>
                <a:spcPct val="100000"/>
              </a:lnSpc>
              <a:buNone/>
              <a:defRPr sz="1700"/>
            </a:lvl1pPr>
            <a:lvl2pPr>
              <a:lnSpc>
                <a:spcPct val="100000"/>
              </a:lnSpc>
              <a:defRPr sz="1700"/>
            </a:lvl2pPr>
            <a:lvl3pPr>
              <a:lnSpc>
                <a:spcPct val="100000"/>
              </a:lnSpc>
              <a:defRPr sz="1700"/>
            </a:lvl3pPr>
            <a:lvl4pPr>
              <a:lnSpc>
                <a:spcPct val="100000"/>
              </a:lnSpc>
              <a:defRPr sz="1700"/>
            </a:lvl4pPr>
            <a:lvl5pPr>
              <a:lnSpc>
                <a:spcPct val="100000"/>
              </a:lnSpc>
              <a:defRPr sz="1700"/>
            </a:lvl5pPr>
          </a:lstStyle>
          <a:p>
            <a:pPr lvl="0"/>
            <a:r>
              <a:rPr lang="de-DE"/>
              <a:t>Formatvorlagen des Textmasters bearbeiten</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7" name="Rechteck 26">
            <a:extLst>
              <a:ext uri="{FF2B5EF4-FFF2-40B4-BE49-F238E27FC236}">
                <a16:creationId xmlns:a16="http://schemas.microsoft.com/office/drawing/2014/main" id="{CE21CB02-D9C6-4FAF-A21F-7A8AE11A4BEF}"/>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8" name="Rechteck 27">
            <a:extLst>
              <a:ext uri="{FF2B5EF4-FFF2-40B4-BE49-F238E27FC236}">
                <a16:creationId xmlns:a16="http://schemas.microsoft.com/office/drawing/2014/main" id="{8807AC72-7C0F-482B-A3FD-7609DF861556}"/>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9" name="Eckige Klammer rechts 28">
            <a:extLst>
              <a:ext uri="{FF2B5EF4-FFF2-40B4-BE49-F238E27FC236}">
                <a16:creationId xmlns:a16="http://schemas.microsoft.com/office/drawing/2014/main" id="{7B79195D-A05E-4DEC-9BC6-6B4C8E00C032}"/>
              </a:ext>
            </a:extLst>
          </p:cNvPr>
          <p:cNvSpPr/>
          <p:nvPr userDrawn="1"/>
        </p:nvSpPr>
        <p:spPr bwMode="gray">
          <a:xfrm rot="5400000">
            <a:off x="9674565" y="4876403"/>
            <a:ext cx="189310" cy="4390863"/>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0" name="Rechteck 29">
            <a:extLst>
              <a:ext uri="{FF2B5EF4-FFF2-40B4-BE49-F238E27FC236}">
                <a16:creationId xmlns:a16="http://schemas.microsoft.com/office/drawing/2014/main" id="{CBF008EA-A215-4D23-A3F1-26DE0C8EFE0A}"/>
              </a:ext>
            </a:extLst>
          </p:cNvPr>
          <p:cNvSpPr/>
          <p:nvPr userDrawn="1"/>
        </p:nvSpPr>
        <p:spPr bwMode="gray">
          <a:xfrm>
            <a:off x="7572164" y="6957392"/>
            <a:ext cx="4390863"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a:solidFill>
                  <a:schemeClr val="bg1">
                    <a:lumMod val="50000"/>
                  </a:schemeClr>
                </a:solidFill>
              </a:rPr>
              <a:t>Eingabe im Titelmaster (Ansicht &gt; Folienmaster)</a:t>
            </a:r>
          </a:p>
        </p:txBody>
      </p:sp>
      <p:pic>
        <p:nvPicPr>
          <p:cNvPr id="22" name="Grafik 21">
            <a:extLst>
              <a:ext uri="{FF2B5EF4-FFF2-40B4-BE49-F238E27FC236}">
                <a16:creationId xmlns:a16="http://schemas.microsoft.com/office/drawing/2014/main" id="{7A34C0D5-311C-4795-AD5B-5C3633D3B8C7}"/>
              </a:ext>
            </a:extLst>
          </p:cNvPr>
          <p:cNvPicPr>
            <a:picLocks noChangeAspect="1"/>
          </p:cNvPicPr>
          <p:nvPr userDrawn="1"/>
        </p:nvPicPr>
        <p:blipFill>
          <a:blip r:embed="rId3"/>
          <a:stretch>
            <a:fillRect/>
          </a:stretch>
        </p:blipFill>
        <p:spPr>
          <a:xfrm>
            <a:off x="9653409" y="427255"/>
            <a:ext cx="2538591" cy="1017303"/>
          </a:xfrm>
          <a:prstGeom prst="rect">
            <a:avLst/>
          </a:prstGeom>
        </p:spPr>
      </p:pic>
    </p:spTree>
    <p:extLst>
      <p:ext uri="{BB962C8B-B14F-4D97-AF65-F5344CB8AC3E}">
        <p14:creationId xmlns:p14="http://schemas.microsoft.com/office/powerpoint/2010/main" val="734734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elfolie">
    <p:bg>
      <p:bgRef idx="1001">
        <a:schemeClr val="bg1"/>
      </p:bgRef>
    </p:bg>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2027237" y="2365928"/>
            <a:ext cx="9143999" cy="1351104"/>
          </a:xfrm>
        </p:spPr>
        <p:txBody>
          <a:bodyPr anchor="t"/>
          <a:lstStyle>
            <a:lvl1pPr algn="l">
              <a:defRPr sz="4800" spc="140" baseline="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2027237" y="3849712"/>
            <a:ext cx="9145587" cy="1055663"/>
          </a:xfrm>
        </p:spPr>
        <p:txBody>
          <a:bodyPr/>
          <a:lstStyle>
            <a:lvl1pPr marL="0" indent="0" algn="l">
              <a:lnSpc>
                <a:spcPct val="100000"/>
              </a:lnSpc>
              <a:buNone/>
              <a:defRPr sz="23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14" name="Eckige Klammer rechts 13">
            <a:extLst>
              <a:ext uri="{FF2B5EF4-FFF2-40B4-BE49-F238E27FC236}">
                <a16:creationId xmlns:a16="http://schemas.microsoft.com/office/drawing/2014/main" id="{0DD8E0B1-839F-40DF-B319-9D073963F17A}"/>
              </a:ext>
            </a:extLst>
          </p:cNvPr>
          <p:cNvSpPr/>
          <p:nvPr userDrawn="1"/>
        </p:nvSpPr>
        <p:spPr bwMode="gray">
          <a:xfrm rot="16200000">
            <a:off x="10470291" y="-1584463"/>
            <a:ext cx="189310" cy="2799411"/>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Rechteck 14">
            <a:extLst>
              <a:ext uri="{FF2B5EF4-FFF2-40B4-BE49-F238E27FC236}">
                <a16:creationId xmlns:a16="http://schemas.microsoft.com/office/drawing/2014/main" id="{3BBC1A6E-5591-4590-B56D-89FA5CAE8E9F}"/>
              </a:ext>
            </a:extLst>
          </p:cNvPr>
          <p:cNvSpPr/>
          <p:nvPr userDrawn="1"/>
        </p:nvSpPr>
        <p:spPr bwMode="gray">
          <a:xfrm>
            <a:off x="9163616" y="-216694"/>
            <a:ext cx="2799411"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sp>
        <p:nvSpPr>
          <p:cNvPr id="19" name="Textplatzhalter 18">
            <a:extLst>
              <a:ext uri="{FF2B5EF4-FFF2-40B4-BE49-F238E27FC236}">
                <a16:creationId xmlns:a16="http://schemas.microsoft.com/office/drawing/2014/main" id="{41D381FE-4517-4C56-A7DE-19E7CE311352}"/>
              </a:ext>
            </a:extLst>
          </p:cNvPr>
          <p:cNvSpPr>
            <a:spLocks noGrp="1"/>
          </p:cNvSpPr>
          <p:nvPr>
            <p:ph type="body" sz="quarter" idx="10"/>
          </p:nvPr>
        </p:nvSpPr>
        <p:spPr bwMode="gray">
          <a:xfrm>
            <a:off x="2027238" y="5355020"/>
            <a:ext cx="5076825" cy="1055663"/>
          </a:xfrm>
        </p:spPr>
        <p:txBody>
          <a:bodyPr anchor="b"/>
          <a:lstStyle>
            <a:lvl1pPr marL="0" indent="0">
              <a:lnSpc>
                <a:spcPct val="100000"/>
              </a:lnSpc>
              <a:buNone/>
              <a:defRPr sz="1700"/>
            </a:lvl1pPr>
            <a:lvl2pPr>
              <a:lnSpc>
                <a:spcPct val="100000"/>
              </a:lnSpc>
              <a:defRPr sz="1700"/>
            </a:lvl2pPr>
            <a:lvl3pPr>
              <a:lnSpc>
                <a:spcPct val="100000"/>
              </a:lnSpc>
              <a:defRPr sz="1700"/>
            </a:lvl3pPr>
            <a:lvl4pPr>
              <a:lnSpc>
                <a:spcPct val="100000"/>
              </a:lnSpc>
              <a:defRPr sz="1700"/>
            </a:lvl4pPr>
            <a:lvl5pPr>
              <a:lnSpc>
                <a:spcPct val="100000"/>
              </a:lnSpc>
              <a:defRPr sz="1700"/>
            </a:lvl5pPr>
          </a:lstStyle>
          <a:p>
            <a:pPr lvl="0"/>
            <a:r>
              <a:rPr lang="de-DE"/>
              <a:t>Formatvorlagen des Textmasters bearbeiten</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CE21CB02-D9C6-4FAF-A21F-7A8AE11A4BEF}"/>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8807AC72-7C0F-482B-A3FD-7609DF861556}"/>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9" name="Eckige Klammer rechts 28">
            <a:extLst>
              <a:ext uri="{FF2B5EF4-FFF2-40B4-BE49-F238E27FC236}">
                <a16:creationId xmlns:a16="http://schemas.microsoft.com/office/drawing/2014/main" id="{7B79195D-A05E-4DEC-9BC6-6B4C8E00C032}"/>
              </a:ext>
            </a:extLst>
          </p:cNvPr>
          <p:cNvSpPr/>
          <p:nvPr userDrawn="1"/>
        </p:nvSpPr>
        <p:spPr bwMode="gray">
          <a:xfrm rot="5400000">
            <a:off x="9674565" y="4876403"/>
            <a:ext cx="189310" cy="4390863"/>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0" name="Rechteck 29">
            <a:extLst>
              <a:ext uri="{FF2B5EF4-FFF2-40B4-BE49-F238E27FC236}">
                <a16:creationId xmlns:a16="http://schemas.microsoft.com/office/drawing/2014/main" id="{CBF008EA-A215-4D23-A3F1-26DE0C8EFE0A}"/>
              </a:ext>
            </a:extLst>
          </p:cNvPr>
          <p:cNvSpPr/>
          <p:nvPr userDrawn="1"/>
        </p:nvSpPr>
        <p:spPr bwMode="gray">
          <a:xfrm>
            <a:off x="7572164" y="6957392"/>
            <a:ext cx="4390863"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Titelmaster (Ansicht &gt; Folienmaster)</a:t>
            </a:r>
          </a:p>
        </p:txBody>
      </p:sp>
      <p:pic>
        <p:nvPicPr>
          <p:cNvPr id="22" name="Grafik 21" descr="C:\Users\kathe\Seafile\Seafile\seafile-data\file-cache\227baf33-7583-4275-9575-0ee44092919a\corporate design\ZfLB Logo aktuell\ZfLB_Logo_4C.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969829" y="154859"/>
            <a:ext cx="2262367" cy="837918"/>
          </a:xfrm>
          <a:prstGeom prst="rect">
            <a:avLst/>
          </a:prstGeom>
          <a:noFill/>
          <a:ln>
            <a:noFill/>
          </a:ln>
        </p:spPr>
      </p:pic>
      <p:pic>
        <p:nvPicPr>
          <p:cNvPr id="31" name="Grafik 30"/>
          <p:cNvPicPr/>
          <p:nvPr userDrawn="1"/>
        </p:nvPicPr>
        <p:blipFill>
          <a:blip r:embed="rId3"/>
          <a:stretch/>
        </p:blipFill>
        <p:spPr bwMode="auto">
          <a:xfrm>
            <a:off x="329110" y="300450"/>
            <a:ext cx="1760947" cy="692327"/>
          </a:xfrm>
          <a:prstGeom prst="rect">
            <a:avLst/>
          </a:prstGeom>
        </p:spPr>
      </p:pic>
    </p:spTree>
    <p:extLst>
      <p:ext uri="{BB962C8B-B14F-4D97-AF65-F5344CB8AC3E}">
        <p14:creationId xmlns:p14="http://schemas.microsoft.com/office/powerpoint/2010/main" val="2872028724"/>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2027237" y="2373548"/>
            <a:ext cx="9143999" cy="1055663"/>
          </a:xfrm>
        </p:spPr>
        <p:txBody>
          <a:bodyPr anchor="t"/>
          <a:lstStyle>
            <a:lvl1pPr algn="l">
              <a:defRPr sz="3600" spc="110" baseline="0"/>
            </a:lvl1pPr>
          </a:lstStyle>
          <a:p>
            <a:r>
              <a:rPr lang="de-DE"/>
              <a:t>Titelmasterformat durch Klicken bearbeiten</a:t>
            </a:r>
            <a:endParaRPr lang="de-DE" dirty="0"/>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2027237" y="3652644"/>
            <a:ext cx="9145587" cy="1055663"/>
          </a:xfrm>
        </p:spPr>
        <p:txBody>
          <a:bodyPr/>
          <a:lstStyle>
            <a:lvl1pPr marL="0" indent="0" algn="l">
              <a:lnSpc>
                <a:spcPct val="100000"/>
              </a:lnSpc>
              <a:buNone/>
              <a:defRPr sz="23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CE21CB02-D9C6-4FAF-A21F-7A8AE11A4BEF}"/>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8807AC72-7C0F-482B-A3FD-7609DF861556}"/>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4" name="Grafik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389584" y="76411"/>
            <a:ext cx="2124752" cy="734134"/>
          </a:xfrm>
          <a:prstGeom prst="rect">
            <a:avLst/>
          </a:prstGeom>
        </p:spPr>
      </p:pic>
      <p:sp>
        <p:nvSpPr>
          <p:cNvPr id="6" name="Rechteck 5"/>
          <p:cNvSpPr/>
          <p:nvPr userDrawn="1"/>
        </p:nvSpPr>
        <p:spPr>
          <a:xfrm>
            <a:off x="5095831" y="183986"/>
            <a:ext cx="2529016" cy="518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solidFill>
                <a:schemeClr val="accent4"/>
              </a:solidFill>
            </a:endParaRPr>
          </a:p>
        </p:txBody>
      </p:sp>
      <p:sp>
        <p:nvSpPr>
          <p:cNvPr id="8" name="Rechteck 7"/>
          <p:cNvSpPr/>
          <p:nvPr userDrawn="1"/>
        </p:nvSpPr>
        <p:spPr>
          <a:xfrm>
            <a:off x="8155459" y="183986"/>
            <a:ext cx="1787611" cy="518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050" dirty="0" smtClean="0">
                <a:solidFill>
                  <a:schemeClr val="tx1"/>
                </a:solidFill>
              </a:rPr>
              <a:t>Melanie </a:t>
            </a:r>
            <a:r>
              <a:rPr lang="de-DE" sz="1050" dirty="0" err="1" smtClean="0">
                <a:solidFill>
                  <a:schemeClr val="tx1"/>
                </a:solidFill>
              </a:rPr>
              <a:t>Kathe</a:t>
            </a:r>
            <a:endParaRPr lang="de-DE" sz="1050" dirty="0" smtClean="0">
              <a:solidFill>
                <a:schemeClr val="tx1"/>
              </a:solidFill>
            </a:endParaRPr>
          </a:p>
          <a:p>
            <a:pPr algn="l"/>
            <a:r>
              <a:rPr lang="de-DE" sz="1050" dirty="0" smtClean="0">
                <a:solidFill>
                  <a:schemeClr val="tx1"/>
                </a:solidFill>
              </a:rPr>
              <a:t>Viktoria</a:t>
            </a:r>
            <a:r>
              <a:rPr lang="de-DE" sz="1050" baseline="0" dirty="0" smtClean="0">
                <a:solidFill>
                  <a:schemeClr val="tx1"/>
                </a:solidFill>
              </a:rPr>
              <a:t> Agamalov-Meier</a:t>
            </a:r>
            <a:endParaRPr lang="de-DE" sz="1050" dirty="0">
              <a:solidFill>
                <a:schemeClr val="tx1"/>
              </a:solidFill>
            </a:endParaRPr>
          </a:p>
        </p:txBody>
      </p:sp>
    </p:spTree>
    <p:extLst>
      <p:ext uri="{BB962C8B-B14F-4D97-AF65-F5344CB8AC3E}">
        <p14:creationId xmlns:p14="http://schemas.microsoft.com/office/powerpoint/2010/main" val="3492043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Zwischentitel">
    <p:bg>
      <p:bgPr>
        <a:solidFill>
          <a:schemeClr val="tx1"/>
        </a:solidFill>
        <a:effectLst/>
      </p:bgPr>
    </p:bg>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2027237" y="2373548"/>
            <a:ext cx="9143999" cy="1055663"/>
          </a:xfrm>
        </p:spPr>
        <p:txBody>
          <a:bodyPr anchor="t"/>
          <a:lstStyle>
            <a:lvl1pPr algn="l">
              <a:defRPr sz="3600" spc="110" baseline="0">
                <a:solidFill>
                  <a:schemeClr val="bg1"/>
                </a:solidFill>
              </a:defRPr>
            </a:lvl1pPr>
          </a:lstStyle>
          <a:p>
            <a:r>
              <a:rPr lang="de-DE" dirty="0"/>
              <a:t>Titelmasterformat durch Klicken bearbeiten</a:t>
            </a:r>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2027237" y="3652644"/>
            <a:ext cx="9145587" cy="1055663"/>
          </a:xfrm>
        </p:spPr>
        <p:txBody>
          <a:bodyPr/>
          <a:lstStyle>
            <a:lvl1pPr marL="0" indent="0" algn="l">
              <a:lnSpc>
                <a:spcPct val="100000"/>
              </a:lnSpc>
              <a:buNone/>
              <a:defRPr sz="23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CE21CB02-D9C6-4FAF-A21F-7A8AE11A4BEF}"/>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8807AC72-7C0F-482B-A3FD-7609DF861556}"/>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4" name="Rechteck 13">
            <a:extLst>
              <a:ext uri="{FF2B5EF4-FFF2-40B4-BE49-F238E27FC236}">
                <a16:creationId xmlns:a16="http://schemas.microsoft.com/office/drawing/2014/main" id="{60EE470F-370F-428E-B3FE-EA071C9B90B4}"/>
              </a:ext>
            </a:extLst>
          </p:cNvPr>
          <p:cNvSpPr/>
          <p:nvPr userDrawn="1"/>
        </p:nvSpPr>
        <p:spPr bwMode="gray">
          <a:xfrm>
            <a:off x="5210654" y="288436"/>
            <a:ext cx="2990712"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900" b="1" spc="20" baseline="0" dirty="0">
                <a:solidFill>
                  <a:schemeClr val="tx1"/>
                </a:solidFill>
              </a:rPr>
              <a:t>Informationen zum Praxissemester 2021</a:t>
            </a:r>
          </a:p>
          <a:p>
            <a:pPr algn="l">
              <a:lnSpc>
                <a:spcPts val="1200"/>
              </a:lnSpc>
            </a:pPr>
            <a:r>
              <a:rPr lang="de-DE" sz="900" b="1" spc="20" baseline="0" dirty="0">
                <a:solidFill>
                  <a:schemeClr val="tx1"/>
                </a:solidFill>
              </a:rPr>
              <a:t>- Anmeldung - </a:t>
            </a:r>
          </a:p>
        </p:txBody>
      </p:sp>
      <p:sp>
        <p:nvSpPr>
          <p:cNvPr id="15" name="Rechteck 14">
            <a:extLst>
              <a:ext uri="{FF2B5EF4-FFF2-40B4-BE49-F238E27FC236}">
                <a16:creationId xmlns:a16="http://schemas.microsoft.com/office/drawing/2014/main" id="{75B139EB-7B91-4B6A-AF2B-3AA9FBDA12C1}"/>
              </a:ext>
            </a:extLst>
          </p:cNvPr>
          <p:cNvSpPr/>
          <p:nvPr userDrawn="1"/>
        </p:nvSpPr>
        <p:spPr bwMode="gray">
          <a:xfrm>
            <a:off x="8311603" y="280777"/>
            <a:ext cx="1853160"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900" b="0" spc="20" baseline="0" dirty="0">
                <a:solidFill>
                  <a:schemeClr val="tx1"/>
                </a:solidFill>
              </a:rPr>
              <a:t>Ursula Engels, Kathrin Ulbricht</a:t>
            </a:r>
          </a:p>
          <a:p>
            <a:pPr algn="l">
              <a:lnSpc>
                <a:spcPts val="1200"/>
              </a:lnSpc>
            </a:pPr>
            <a:r>
              <a:rPr lang="de-DE" sz="900" b="0" spc="20" baseline="0" dirty="0">
                <a:solidFill>
                  <a:schemeClr val="tx1"/>
                </a:solidFill>
              </a:rPr>
              <a:t>Bremen 30.06.2021</a:t>
            </a:r>
          </a:p>
        </p:txBody>
      </p:sp>
      <p:sp>
        <p:nvSpPr>
          <p:cNvPr id="16" name="Rechteck 15">
            <a:extLst>
              <a:ext uri="{FF2B5EF4-FFF2-40B4-BE49-F238E27FC236}">
                <a16:creationId xmlns:a16="http://schemas.microsoft.com/office/drawing/2014/main" id="{C96DE6B5-1D10-46B5-A15D-546719D12FB7}"/>
              </a:ext>
            </a:extLst>
          </p:cNvPr>
          <p:cNvSpPr/>
          <p:nvPr userDrawn="1"/>
        </p:nvSpPr>
        <p:spPr bwMode="gray">
          <a:xfrm>
            <a:off x="10385238" y="291890"/>
            <a:ext cx="1579414"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100"/>
              </a:lnSpc>
            </a:pPr>
            <a:r>
              <a:rPr lang="de-DE" sz="1050" b="0" spc="40" baseline="0" dirty="0" smtClean="0">
                <a:solidFill>
                  <a:schemeClr val="bg1"/>
                </a:solidFill>
              </a:rPr>
              <a:t>Praxisbüro </a:t>
            </a:r>
          </a:p>
          <a:p>
            <a:pPr algn="l">
              <a:lnSpc>
                <a:spcPts val="1100"/>
              </a:lnSpc>
            </a:pPr>
            <a:r>
              <a:rPr lang="de-DE" sz="1050" b="0" spc="40" baseline="0" dirty="0" err="1" smtClean="0">
                <a:solidFill>
                  <a:schemeClr val="bg1"/>
                </a:solidFill>
              </a:rPr>
              <a:t>ZfLB</a:t>
            </a:r>
            <a:endParaRPr lang="de-DE" sz="1050" b="0" spc="40" baseline="0" dirty="0">
              <a:solidFill>
                <a:schemeClr val="bg1"/>
              </a:solidFill>
            </a:endParaRPr>
          </a:p>
        </p:txBody>
      </p:sp>
      <p:pic>
        <p:nvPicPr>
          <p:cNvPr id="17" name="Grafik 16" descr="C:\Users\kathe\Seafile\Seafile\seafile-data\file-cache\227baf33-7583-4275-9575-0ee44092919a\corporate design\ZfLB Logo aktuell\ZfLB_Logo_4C.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642938" y="166600"/>
            <a:ext cx="1963420" cy="676275"/>
          </a:xfrm>
          <a:prstGeom prst="rect">
            <a:avLst/>
          </a:prstGeom>
          <a:noFill/>
          <a:ln>
            <a:noFill/>
          </a:ln>
        </p:spPr>
      </p:pic>
      <p:sp>
        <p:nvSpPr>
          <p:cNvPr id="18" name="Rechteck 17"/>
          <p:cNvSpPr/>
          <p:nvPr userDrawn="1"/>
        </p:nvSpPr>
        <p:spPr>
          <a:xfrm>
            <a:off x="8155459" y="183986"/>
            <a:ext cx="1787611" cy="518983"/>
          </a:xfrm>
          <a:prstGeom prst="rect">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050" dirty="0" smtClean="0">
                <a:solidFill>
                  <a:schemeClr val="bg1"/>
                </a:solidFill>
              </a:rPr>
              <a:t>Melanie </a:t>
            </a:r>
            <a:r>
              <a:rPr lang="de-DE" sz="1050" kern="1200" baseline="0" dirty="0" err="1" smtClean="0">
                <a:solidFill>
                  <a:schemeClr val="bg1"/>
                </a:solidFill>
                <a:latin typeface="+mn-lt"/>
                <a:ea typeface="+mn-ea"/>
                <a:cs typeface="+mn-cs"/>
              </a:rPr>
              <a:t>Kathe</a:t>
            </a:r>
            <a:endParaRPr lang="de-DE" sz="1050" kern="1200" baseline="0" dirty="0" smtClean="0">
              <a:solidFill>
                <a:schemeClr val="bg1"/>
              </a:solidFill>
              <a:latin typeface="+mn-lt"/>
              <a:ea typeface="+mn-ea"/>
              <a:cs typeface="+mn-cs"/>
            </a:endParaRPr>
          </a:p>
          <a:p>
            <a:pPr algn="l"/>
            <a:r>
              <a:rPr lang="de-DE" sz="1050" dirty="0" smtClean="0">
                <a:solidFill>
                  <a:schemeClr val="bg1"/>
                </a:solidFill>
              </a:rPr>
              <a:t>Viktoria</a:t>
            </a:r>
            <a:r>
              <a:rPr lang="de-DE" sz="1050" baseline="0" dirty="0" smtClean="0">
                <a:solidFill>
                  <a:schemeClr val="bg1"/>
                </a:solidFill>
              </a:rPr>
              <a:t> Agamalov-Meier</a:t>
            </a:r>
            <a:endParaRPr lang="de-DE" sz="1050" dirty="0">
              <a:solidFill>
                <a:schemeClr val="bg1"/>
              </a:solidFill>
            </a:endParaRPr>
          </a:p>
        </p:txBody>
      </p:sp>
    </p:spTree>
    <p:extLst>
      <p:ext uri="{BB962C8B-B14F-4D97-AF65-F5344CB8AC3E}">
        <p14:creationId xmlns:p14="http://schemas.microsoft.com/office/powerpoint/2010/main" val="348017838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Zwischentitel mit Bild">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7644172" y="2373548"/>
            <a:ext cx="3527064" cy="2171576"/>
          </a:xfrm>
        </p:spPr>
        <p:txBody>
          <a:bodyPr anchor="t"/>
          <a:lstStyle>
            <a:lvl1pPr algn="l">
              <a:defRPr sz="3600" spc="110" baseline="0"/>
            </a:lvl1pPr>
          </a:lstStyle>
          <a:p>
            <a:r>
              <a:rPr lang="de-DE" dirty="0"/>
              <a:t>Titelmasterformat durch Klicken bearbeiten</a:t>
            </a:r>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7645147" y="4615774"/>
            <a:ext cx="3527677" cy="1268881"/>
          </a:xfrm>
        </p:spPr>
        <p:txBody>
          <a:bodyPr/>
          <a:lstStyle>
            <a:lvl1pPr marL="0" indent="0" algn="l">
              <a:lnSpc>
                <a:spcPct val="100000"/>
              </a:lnSpc>
              <a:buNone/>
              <a:defRPr sz="23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7" name="Rechteck 26">
            <a:extLst>
              <a:ext uri="{FF2B5EF4-FFF2-40B4-BE49-F238E27FC236}">
                <a16:creationId xmlns:a16="http://schemas.microsoft.com/office/drawing/2014/main" id="{CE21CB02-D9C6-4FAF-A21F-7A8AE11A4BEF}"/>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28" name="Rechteck 27">
            <a:extLst>
              <a:ext uri="{FF2B5EF4-FFF2-40B4-BE49-F238E27FC236}">
                <a16:creationId xmlns:a16="http://schemas.microsoft.com/office/drawing/2014/main" id="{8807AC72-7C0F-482B-A3FD-7609DF861556}"/>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2" name="Bildplatzhalter 5">
            <a:extLst>
              <a:ext uri="{FF2B5EF4-FFF2-40B4-BE49-F238E27FC236}">
                <a16:creationId xmlns:a16="http://schemas.microsoft.com/office/drawing/2014/main" id="{A615BE17-964A-477F-9A04-70EE1C2C258C}"/>
              </a:ext>
            </a:extLst>
          </p:cNvPr>
          <p:cNvSpPr>
            <a:spLocks noGrp="1"/>
          </p:cNvSpPr>
          <p:nvPr>
            <p:ph type="pic" sz="quarter" idx="14"/>
          </p:nvPr>
        </p:nvSpPr>
        <p:spPr bwMode="gray">
          <a:xfrm>
            <a:off x="1522919" y="2456892"/>
            <a:ext cx="5581144" cy="4401108"/>
          </a:xfrm>
          <a:solidFill>
            <a:schemeClr val="bg2"/>
          </a:solidFill>
        </p:spPr>
        <p:txBody>
          <a:bodyPr anchor="ctr"/>
          <a:lstStyle>
            <a:lvl1pPr marL="0" indent="0" algn="ctr">
              <a:buNone/>
              <a:defRPr/>
            </a:lvl1pPr>
          </a:lstStyle>
          <a:p>
            <a:r>
              <a:rPr lang="de-DE"/>
              <a:t>Bild durch Klicken auf Symbol hinzufügen</a:t>
            </a:r>
            <a:endParaRPr lang="de-DE" dirty="0"/>
          </a:p>
        </p:txBody>
      </p:sp>
      <p:pic>
        <p:nvPicPr>
          <p:cNvPr id="13" name="Grafik 12" descr="C:\Users\kathe\Seafile\Seafile\seafile-data\file-cache\227baf33-7583-4275-9575-0ee44092919a\corporate design\ZfLB Logo aktuell\ZfLB_Logo_4C.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12279" y="149954"/>
            <a:ext cx="1963420" cy="676275"/>
          </a:xfrm>
          <a:prstGeom prst="rect">
            <a:avLst/>
          </a:prstGeom>
          <a:noFill/>
          <a:ln>
            <a:noFill/>
          </a:ln>
        </p:spPr>
      </p:pic>
      <p:sp>
        <p:nvSpPr>
          <p:cNvPr id="4" name="Rechteck 3"/>
          <p:cNvSpPr/>
          <p:nvPr userDrawn="1"/>
        </p:nvSpPr>
        <p:spPr>
          <a:xfrm>
            <a:off x="5107459" y="222422"/>
            <a:ext cx="2652584" cy="486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4" name="Rechteck 13"/>
          <p:cNvSpPr/>
          <p:nvPr userDrawn="1"/>
        </p:nvSpPr>
        <p:spPr>
          <a:xfrm>
            <a:off x="8155459" y="183986"/>
            <a:ext cx="1787611" cy="518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050" dirty="0" smtClean="0">
                <a:solidFill>
                  <a:schemeClr val="tx1"/>
                </a:solidFill>
              </a:rPr>
              <a:t>Melanie </a:t>
            </a:r>
            <a:r>
              <a:rPr lang="de-DE" sz="1050" kern="1200" baseline="0" dirty="0" err="1" smtClean="0">
                <a:solidFill>
                  <a:schemeClr val="tx1"/>
                </a:solidFill>
                <a:latin typeface="+mn-lt"/>
                <a:ea typeface="+mn-ea"/>
                <a:cs typeface="+mn-cs"/>
              </a:rPr>
              <a:t>Kathe</a:t>
            </a:r>
            <a:endParaRPr lang="de-DE" sz="1050" kern="1200" baseline="0" dirty="0" smtClean="0">
              <a:solidFill>
                <a:schemeClr val="tx1"/>
              </a:solidFill>
              <a:latin typeface="+mn-lt"/>
              <a:ea typeface="+mn-ea"/>
              <a:cs typeface="+mn-cs"/>
            </a:endParaRPr>
          </a:p>
          <a:p>
            <a:pPr algn="l"/>
            <a:r>
              <a:rPr lang="de-DE" sz="1050" dirty="0" smtClean="0">
                <a:solidFill>
                  <a:schemeClr val="tx1"/>
                </a:solidFill>
              </a:rPr>
              <a:t>Viktoria</a:t>
            </a:r>
            <a:r>
              <a:rPr lang="de-DE" sz="1050" baseline="0" dirty="0" smtClean="0">
                <a:solidFill>
                  <a:schemeClr val="tx1"/>
                </a:solidFill>
              </a:rPr>
              <a:t> Agamalov-Meier</a:t>
            </a:r>
            <a:endParaRPr lang="de-DE" sz="1050" dirty="0">
              <a:solidFill>
                <a:schemeClr val="tx1"/>
              </a:solidFill>
            </a:endParaRPr>
          </a:p>
        </p:txBody>
      </p:sp>
    </p:spTree>
    <p:extLst>
      <p:ext uri="{BB962C8B-B14F-4D97-AF65-F5344CB8AC3E}">
        <p14:creationId xmlns:p14="http://schemas.microsoft.com/office/powerpoint/2010/main" val="2040702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7078D-DB01-4ECB-8353-499E4EFB1B39}"/>
              </a:ext>
            </a:extLst>
          </p:cNvPr>
          <p:cNvSpPr>
            <a:spLocks noGrp="1"/>
          </p:cNvSpPr>
          <p:nvPr>
            <p:ph type="title" hasCustomPrompt="1"/>
          </p:nvPr>
        </p:nvSpPr>
        <p:spPr bwMode="gray"/>
        <p:txBody>
          <a:bodyPr/>
          <a:lstStyle>
            <a:lvl1pPr>
              <a:defRPr/>
            </a:lvl1pPr>
          </a:lstStyle>
          <a:p>
            <a:r>
              <a:rPr lang="de-DE" dirty="0"/>
              <a:t>Überschrift</a:t>
            </a:r>
          </a:p>
        </p:txBody>
      </p:sp>
      <p:sp>
        <p:nvSpPr>
          <p:cNvPr id="3" name="Inhaltsplatzhalter 2">
            <a:extLst>
              <a:ext uri="{FF2B5EF4-FFF2-40B4-BE49-F238E27FC236}">
                <a16:creationId xmlns:a16="http://schemas.microsoft.com/office/drawing/2014/main" id="{2A06C738-4815-43AC-96CD-8F8802538EAB}"/>
              </a:ext>
            </a:extLst>
          </p:cNvPr>
          <p:cNvSpPr>
            <a:spLocks noGrp="1"/>
          </p:cNvSpPr>
          <p:nvPr>
            <p:ph idx="1"/>
          </p:nvPr>
        </p:nvSpPr>
        <p:spPr bwMode="gray"/>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8" name="Textplatzhalter 7">
            <a:extLst>
              <a:ext uri="{FF2B5EF4-FFF2-40B4-BE49-F238E27FC236}">
                <a16:creationId xmlns:a16="http://schemas.microsoft.com/office/drawing/2014/main" id="{2B882475-F824-43AF-B19C-3578C663B6AB}"/>
              </a:ext>
            </a:extLst>
          </p:cNvPr>
          <p:cNvSpPr>
            <a:spLocks noGrp="1"/>
          </p:cNvSpPr>
          <p:nvPr>
            <p:ph type="body" sz="quarter" idx="13" hasCustomPrompt="1"/>
          </p:nvPr>
        </p:nvSpPr>
        <p:spPr bwMode="gray">
          <a:xfrm>
            <a:off x="2034525" y="2263728"/>
            <a:ext cx="9138299" cy="492568"/>
          </a:xfrm>
        </p:spPr>
        <p:txBody>
          <a:bodyPr/>
          <a:lstStyle>
            <a:lvl1pPr marL="0" indent="0">
              <a:lnSpc>
                <a:spcPct val="100000"/>
              </a:lnSpc>
              <a:buNone/>
              <a:defRPr sz="2300" spc="40" baseline="0"/>
            </a:lvl1pPr>
          </a:lstStyle>
          <a:p>
            <a:pPr lvl="0"/>
            <a:r>
              <a:rPr lang="de-DE" dirty="0"/>
              <a:t>Unterüberschrift</a:t>
            </a:r>
          </a:p>
        </p:txBody>
      </p:sp>
      <p:sp>
        <p:nvSpPr>
          <p:cNvPr id="5" name="Rechteck 4">
            <a:extLst>
              <a:ext uri="{FF2B5EF4-FFF2-40B4-BE49-F238E27FC236}">
                <a16:creationId xmlns:a16="http://schemas.microsoft.com/office/drawing/2014/main" id="{6D968D37-10E8-4BF3-A059-BA81BD00B766}"/>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6" name="Rechteck 5">
            <a:extLst>
              <a:ext uri="{FF2B5EF4-FFF2-40B4-BE49-F238E27FC236}">
                <a16:creationId xmlns:a16="http://schemas.microsoft.com/office/drawing/2014/main" id="{ACA51A3A-F4CB-4668-BC90-67F718AAA4A7}"/>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7" name="Rechteck 6">
            <a:extLst>
              <a:ext uri="{FF2B5EF4-FFF2-40B4-BE49-F238E27FC236}">
                <a16:creationId xmlns:a16="http://schemas.microsoft.com/office/drawing/2014/main" id="{DF003507-6B7B-4D26-ADCF-93BAE62EDBD4}"/>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9" name="Rechteck 8">
            <a:extLst>
              <a:ext uri="{FF2B5EF4-FFF2-40B4-BE49-F238E27FC236}">
                <a16:creationId xmlns:a16="http://schemas.microsoft.com/office/drawing/2014/main" id="{60FB538E-66E2-4571-AC28-0774AAD75162}"/>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0" name="Rechteck 9">
            <a:extLst>
              <a:ext uri="{FF2B5EF4-FFF2-40B4-BE49-F238E27FC236}">
                <a16:creationId xmlns:a16="http://schemas.microsoft.com/office/drawing/2014/main" id="{BB6C8183-3C3A-4670-AF99-C9C96A5903B0}"/>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1" name="Rechteck 10">
            <a:extLst>
              <a:ext uri="{FF2B5EF4-FFF2-40B4-BE49-F238E27FC236}">
                <a16:creationId xmlns:a16="http://schemas.microsoft.com/office/drawing/2014/main" id="{811294EB-C03D-47D4-8C30-C16B66B97692}"/>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2" name="Rechteck 11">
            <a:extLst>
              <a:ext uri="{FF2B5EF4-FFF2-40B4-BE49-F238E27FC236}">
                <a16:creationId xmlns:a16="http://schemas.microsoft.com/office/drawing/2014/main" id="{52BFF91B-711C-45D3-A47E-9A6336147CA0}"/>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14" name="Grafik 13" descr="C:\Users\kathe\Seafile\Seafile\seafile-data\file-cache\227baf33-7583-4275-9575-0ee44092919a\corporate design\ZfLB Logo aktuell\ZfLB_Logo_4C.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93010" y="68988"/>
            <a:ext cx="1963420" cy="653823"/>
          </a:xfrm>
          <a:prstGeom prst="rect">
            <a:avLst/>
          </a:prstGeom>
          <a:noFill/>
          <a:ln>
            <a:noFill/>
          </a:ln>
        </p:spPr>
      </p:pic>
      <p:sp>
        <p:nvSpPr>
          <p:cNvPr id="4" name="Rechteck 3"/>
          <p:cNvSpPr/>
          <p:nvPr userDrawn="1"/>
        </p:nvSpPr>
        <p:spPr>
          <a:xfrm>
            <a:off x="5000368" y="164757"/>
            <a:ext cx="2496064" cy="558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5" name="Rechteck 14"/>
          <p:cNvSpPr/>
          <p:nvPr userDrawn="1"/>
        </p:nvSpPr>
        <p:spPr>
          <a:xfrm>
            <a:off x="8155459" y="183986"/>
            <a:ext cx="1787611" cy="518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050" dirty="0" smtClean="0">
                <a:solidFill>
                  <a:schemeClr val="tx1"/>
                </a:solidFill>
              </a:rPr>
              <a:t>Melanie </a:t>
            </a:r>
            <a:r>
              <a:rPr lang="de-DE" sz="1050" kern="1200" baseline="0" dirty="0" err="1" smtClean="0">
                <a:solidFill>
                  <a:schemeClr val="tx1"/>
                </a:solidFill>
                <a:latin typeface="+mn-lt"/>
                <a:ea typeface="+mn-ea"/>
                <a:cs typeface="+mn-cs"/>
              </a:rPr>
              <a:t>Kathe</a:t>
            </a:r>
            <a:endParaRPr lang="de-DE" sz="1050" kern="1200" baseline="0" dirty="0" smtClean="0">
              <a:solidFill>
                <a:schemeClr val="tx1"/>
              </a:solidFill>
              <a:latin typeface="+mn-lt"/>
              <a:ea typeface="+mn-ea"/>
              <a:cs typeface="+mn-cs"/>
            </a:endParaRPr>
          </a:p>
          <a:p>
            <a:pPr algn="l"/>
            <a:r>
              <a:rPr lang="de-DE" sz="1050" dirty="0" smtClean="0">
                <a:solidFill>
                  <a:schemeClr val="tx1"/>
                </a:solidFill>
              </a:rPr>
              <a:t>Viktoria</a:t>
            </a:r>
            <a:r>
              <a:rPr lang="de-DE" sz="1050" baseline="0" dirty="0" smtClean="0">
                <a:solidFill>
                  <a:schemeClr val="tx1"/>
                </a:solidFill>
              </a:rPr>
              <a:t> Agamalov-Meier</a:t>
            </a:r>
            <a:endParaRPr lang="de-DE" sz="1050" dirty="0">
              <a:solidFill>
                <a:schemeClr val="tx1"/>
              </a:solidFill>
            </a:endParaRPr>
          </a:p>
        </p:txBody>
      </p:sp>
    </p:spTree>
    <p:extLst>
      <p:ext uri="{BB962C8B-B14F-4D97-AF65-F5344CB8AC3E}">
        <p14:creationId xmlns:p14="http://schemas.microsoft.com/office/powerpoint/2010/main" val="393205457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el, Inhalt und Bild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7078D-DB01-4ECB-8353-499E4EFB1B39}"/>
              </a:ext>
            </a:extLst>
          </p:cNvPr>
          <p:cNvSpPr>
            <a:spLocks noGrp="1"/>
          </p:cNvSpPr>
          <p:nvPr>
            <p:ph type="title" hasCustomPrompt="1"/>
          </p:nvPr>
        </p:nvSpPr>
        <p:spPr bwMode="gray">
          <a:xfrm>
            <a:off x="1839916" y="1685521"/>
            <a:ext cx="5620500" cy="590478"/>
          </a:xfrm>
        </p:spPr>
        <p:txBody>
          <a:bodyPr/>
          <a:lstStyle>
            <a:lvl1pPr>
              <a:defRPr/>
            </a:lvl1pPr>
          </a:lstStyle>
          <a:p>
            <a:r>
              <a:rPr lang="de-DE" dirty="0"/>
              <a:t>Überschrift</a:t>
            </a:r>
          </a:p>
        </p:txBody>
      </p:sp>
      <p:sp>
        <p:nvSpPr>
          <p:cNvPr id="3" name="Inhaltsplatzhalter 2">
            <a:extLst>
              <a:ext uri="{FF2B5EF4-FFF2-40B4-BE49-F238E27FC236}">
                <a16:creationId xmlns:a16="http://schemas.microsoft.com/office/drawing/2014/main" id="{2A06C738-4815-43AC-96CD-8F8802538EAB}"/>
              </a:ext>
            </a:extLst>
          </p:cNvPr>
          <p:cNvSpPr>
            <a:spLocks noGrp="1"/>
          </p:cNvSpPr>
          <p:nvPr>
            <p:ph idx="1"/>
          </p:nvPr>
        </p:nvSpPr>
        <p:spPr bwMode="gray">
          <a:xfrm>
            <a:off x="1738267" y="2913285"/>
            <a:ext cx="5616886" cy="324781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7">
            <a:extLst>
              <a:ext uri="{FF2B5EF4-FFF2-40B4-BE49-F238E27FC236}">
                <a16:creationId xmlns:a16="http://schemas.microsoft.com/office/drawing/2014/main" id="{2B882475-F824-43AF-B19C-3578C663B6AB}"/>
              </a:ext>
            </a:extLst>
          </p:cNvPr>
          <p:cNvSpPr>
            <a:spLocks noGrp="1"/>
          </p:cNvSpPr>
          <p:nvPr>
            <p:ph type="body" sz="quarter" idx="13" hasCustomPrompt="1"/>
          </p:nvPr>
        </p:nvSpPr>
        <p:spPr bwMode="gray">
          <a:xfrm>
            <a:off x="1737445" y="2324238"/>
            <a:ext cx="5612410" cy="492568"/>
          </a:xfrm>
        </p:spPr>
        <p:txBody>
          <a:bodyPr/>
          <a:lstStyle>
            <a:lvl1pPr marL="0" indent="0">
              <a:lnSpc>
                <a:spcPct val="100000"/>
              </a:lnSpc>
              <a:buNone/>
              <a:defRPr sz="2300" spc="40" baseline="0"/>
            </a:lvl1pPr>
          </a:lstStyle>
          <a:p>
            <a:pPr lvl="0"/>
            <a:r>
              <a:rPr lang="de-DE" dirty="0"/>
              <a:t>Unterüberschrift</a:t>
            </a:r>
          </a:p>
        </p:txBody>
      </p:sp>
      <p:sp>
        <p:nvSpPr>
          <p:cNvPr id="6" name="Bildplatzhalter 5">
            <a:extLst>
              <a:ext uri="{FF2B5EF4-FFF2-40B4-BE49-F238E27FC236}">
                <a16:creationId xmlns:a16="http://schemas.microsoft.com/office/drawing/2014/main" id="{F8D408A5-45DB-43F7-A63B-AEF19C2970F2}"/>
              </a:ext>
            </a:extLst>
          </p:cNvPr>
          <p:cNvSpPr>
            <a:spLocks noGrp="1"/>
          </p:cNvSpPr>
          <p:nvPr>
            <p:ph type="pic" sz="quarter" idx="14"/>
          </p:nvPr>
        </p:nvSpPr>
        <p:spPr bwMode="gray">
          <a:xfrm>
            <a:off x="7776838" y="1733760"/>
            <a:ext cx="4415161" cy="4427341"/>
          </a:xfrm>
          <a:solidFill>
            <a:schemeClr val="bg2"/>
          </a:solidFill>
        </p:spPr>
        <p:txBody>
          <a:bodyPr anchor="ctr"/>
          <a:lstStyle>
            <a:lvl1pPr marL="0" indent="0" algn="ctr">
              <a:buNone/>
              <a:defRPr/>
            </a:lvl1pPr>
          </a:lstStyle>
          <a:p>
            <a:r>
              <a:rPr lang="de-DE"/>
              <a:t>Bild durch Klicken auf Symbol hinzufügen</a:t>
            </a:r>
            <a:endParaRPr lang="de-DE" dirty="0"/>
          </a:p>
        </p:txBody>
      </p:sp>
      <p:sp>
        <p:nvSpPr>
          <p:cNvPr id="7" name="Rechteck 6">
            <a:extLst>
              <a:ext uri="{FF2B5EF4-FFF2-40B4-BE49-F238E27FC236}">
                <a16:creationId xmlns:a16="http://schemas.microsoft.com/office/drawing/2014/main" id="{C424C6ED-8F97-485B-A0B7-2152391B1A9F}"/>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9" name="Rechteck 8">
            <a:extLst>
              <a:ext uri="{FF2B5EF4-FFF2-40B4-BE49-F238E27FC236}">
                <a16:creationId xmlns:a16="http://schemas.microsoft.com/office/drawing/2014/main" id="{8C786D13-821C-468F-9FD6-481224CC094C}"/>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0" name="Rechteck 9">
            <a:extLst>
              <a:ext uri="{FF2B5EF4-FFF2-40B4-BE49-F238E27FC236}">
                <a16:creationId xmlns:a16="http://schemas.microsoft.com/office/drawing/2014/main" id="{7CDB0D67-0107-421F-B532-65AE19DF857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1" name="Rechteck 10">
            <a:extLst>
              <a:ext uri="{FF2B5EF4-FFF2-40B4-BE49-F238E27FC236}">
                <a16:creationId xmlns:a16="http://schemas.microsoft.com/office/drawing/2014/main" id="{B37E5CD0-5A0E-4D3E-AFF5-C052971C359A}"/>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2" name="Rechteck 11">
            <a:extLst>
              <a:ext uri="{FF2B5EF4-FFF2-40B4-BE49-F238E27FC236}">
                <a16:creationId xmlns:a16="http://schemas.microsoft.com/office/drawing/2014/main" id="{E06CBC34-BD1D-4D9A-A276-128DA6AD377C}"/>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3" name="Rechteck 12">
            <a:extLst>
              <a:ext uri="{FF2B5EF4-FFF2-40B4-BE49-F238E27FC236}">
                <a16:creationId xmlns:a16="http://schemas.microsoft.com/office/drawing/2014/main" id="{224A09D0-E7D7-4B3E-A3F3-93DCF0F6B946}"/>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4" name="Rechteck 13">
            <a:extLst>
              <a:ext uri="{FF2B5EF4-FFF2-40B4-BE49-F238E27FC236}">
                <a16:creationId xmlns:a16="http://schemas.microsoft.com/office/drawing/2014/main" id="{689F147F-BC08-416E-A6DA-E6258B0C0D0A}"/>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15" name="Grafik 14" descr="C:\Users\kathe\Seafile\Seafile\seafile-data\file-cache\227baf33-7583-4275-9575-0ee44092919a\corporate design\ZfLB Logo aktuell\ZfLB_Logo_4C.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94657" y="158191"/>
            <a:ext cx="1963420" cy="676275"/>
          </a:xfrm>
          <a:prstGeom prst="rect">
            <a:avLst/>
          </a:prstGeom>
          <a:noFill/>
          <a:ln>
            <a:noFill/>
          </a:ln>
        </p:spPr>
      </p:pic>
      <p:sp>
        <p:nvSpPr>
          <p:cNvPr id="4" name="Abgerundetes Rechteck 3"/>
          <p:cNvSpPr/>
          <p:nvPr userDrawn="1"/>
        </p:nvSpPr>
        <p:spPr>
          <a:xfrm>
            <a:off x="4917989" y="230659"/>
            <a:ext cx="2619633" cy="57664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6" name="Rechteck 15"/>
          <p:cNvSpPr/>
          <p:nvPr userDrawn="1"/>
        </p:nvSpPr>
        <p:spPr>
          <a:xfrm>
            <a:off x="8155459" y="183986"/>
            <a:ext cx="1787611" cy="518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050" dirty="0" smtClean="0">
                <a:solidFill>
                  <a:schemeClr val="tx1"/>
                </a:solidFill>
              </a:rPr>
              <a:t>Melanie </a:t>
            </a:r>
            <a:r>
              <a:rPr lang="de-DE" sz="1050" kern="1200" baseline="0" dirty="0" err="1" smtClean="0">
                <a:solidFill>
                  <a:schemeClr val="tx1"/>
                </a:solidFill>
                <a:latin typeface="+mn-lt"/>
                <a:ea typeface="+mn-ea"/>
                <a:cs typeface="+mn-cs"/>
              </a:rPr>
              <a:t>Kathe</a:t>
            </a:r>
            <a:endParaRPr lang="de-DE" sz="1050" kern="1200" baseline="0" dirty="0" smtClean="0">
              <a:solidFill>
                <a:schemeClr val="tx1"/>
              </a:solidFill>
              <a:latin typeface="+mn-lt"/>
              <a:ea typeface="+mn-ea"/>
              <a:cs typeface="+mn-cs"/>
            </a:endParaRPr>
          </a:p>
          <a:p>
            <a:pPr algn="l"/>
            <a:r>
              <a:rPr lang="de-DE" sz="1050" dirty="0" smtClean="0">
                <a:solidFill>
                  <a:schemeClr val="tx1"/>
                </a:solidFill>
              </a:rPr>
              <a:t>Viktoria</a:t>
            </a:r>
            <a:r>
              <a:rPr lang="de-DE" sz="1050" baseline="0" dirty="0" smtClean="0">
                <a:solidFill>
                  <a:schemeClr val="tx1"/>
                </a:solidFill>
              </a:rPr>
              <a:t> Agamalov-Meier</a:t>
            </a:r>
            <a:endParaRPr lang="de-DE" sz="1050" dirty="0">
              <a:solidFill>
                <a:schemeClr val="tx1"/>
              </a:solidFill>
            </a:endParaRPr>
          </a:p>
        </p:txBody>
      </p:sp>
    </p:spTree>
    <p:extLst>
      <p:ext uri="{BB962C8B-B14F-4D97-AF65-F5344CB8AC3E}">
        <p14:creationId xmlns:p14="http://schemas.microsoft.com/office/powerpoint/2010/main" val="6543437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Inhalt und Bild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7078D-DB01-4ECB-8353-499E4EFB1B39}"/>
              </a:ext>
            </a:extLst>
          </p:cNvPr>
          <p:cNvSpPr>
            <a:spLocks noGrp="1"/>
          </p:cNvSpPr>
          <p:nvPr>
            <p:ph type="title" hasCustomPrompt="1"/>
          </p:nvPr>
        </p:nvSpPr>
        <p:spPr bwMode="gray">
          <a:xfrm>
            <a:off x="5591944" y="1695285"/>
            <a:ext cx="5584523" cy="590478"/>
          </a:xfrm>
        </p:spPr>
        <p:txBody>
          <a:bodyPr/>
          <a:lstStyle>
            <a:lvl1pPr>
              <a:defRPr/>
            </a:lvl1pPr>
          </a:lstStyle>
          <a:p>
            <a:r>
              <a:rPr lang="de-DE" dirty="0"/>
              <a:t>Überschrift</a:t>
            </a:r>
          </a:p>
        </p:txBody>
      </p:sp>
      <p:sp>
        <p:nvSpPr>
          <p:cNvPr id="3" name="Inhaltsplatzhalter 2">
            <a:extLst>
              <a:ext uri="{FF2B5EF4-FFF2-40B4-BE49-F238E27FC236}">
                <a16:creationId xmlns:a16="http://schemas.microsoft.com/office/drawing/2014/main" id="{2A06C738-4815-43AC-96CD-8F8802538EAB}"/>
              </a:ext>
            </a:extLst>
          </p:cNvPr>
          <p:cNvSpPr>
            <a:spLocks noGrp="1"/>
          </p:cNvSpPr>
          <p:nvPr>
            <p:ph idx="1"/>
          </p:nvPr>
        </p:nvSpPr>
        <p:spPr bwMode="gray">
          <a:xfrm>
            <a:off x="5591944" y="2913286"/>
            <a:ext cx="5580881" cy="2963640"/>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extplatzhalter 7">
            <a:extLst>
              <a:ext uri="{FF2B5EF4-FFF2-40B4-BE49-F238E27FC236}">
                <a16:creationId xmlns:a16="http://schemas.microsoft.com/office/drawing/2014/main" id="{2B882475-F824-43AF-B19C-3578C663B6AB}"/>
              </a:ext>
            </a:extLst>
          </p:cNvPr>
          <p:cNvSpPr>
            <a:spLocks noGrp="1"/>
          </p:cNvSpPr>
          <p:nvPr>
            <p:ph type="body" sz="quarter" idx="13" hasCustomPrompt="1"/>
          </p:nvPr>
        </p:nvSpPr>
        <p:spPr bwMode="gray">
          <a:xfrm>
            <a:off x="5600034" y="2263728"/>
            <a:ext cx="5576434" cy="492568"/>
          </a:xfrm>
        </p:spPr>
        <p:txBody>
          <a:bodyPr/>
          <a:lstStyle>
            <a:lvl1pPr marL="0" indent="0">
              <a:lnSpc>
                <a:spcPct val="100000"/>
              </a:lnSpc>
              <a:buNone/>
              <a:defRPr sz="2300" spc="40" baseline="0"/>
            </a:lvl1pPr>
          </a:lstStyle>
          <a:p>
            <a:pPr lvl="0"/>
            <a:r>
              <a:rPr lang="de-DE" dirty="0"/>
              <a:t>Unterüberschrift</a:t>
            </a:r>
          </a:p>
        </p:txBody>
      </p:sp>
      <p:sp>
        <p:nvSpPr>
          <p:cNvPr id="6" name="Bildplatzhalter 5">
            <a:extLst>
              <a:ext uri="{FF2B5EF4-FFF2-40B4-BE49-F238E27FC236}">
                <a16:creationId xmlns:a16="http://schemas.microsoft.com/office/drawing/2014/main" id="{F8D408A5-45DB-43F7-A63B-AEF19C2970F2}"/>
              </a:ext>
            </a:extLst>
          </p:cNvPr>
          <p:cNvSpPr>
            <a:spLocks noGrp="1"/>
          </p:cNvSpPr>
          <p:nvPr>
            <p:ph type="pic" sz="quarter" idx="14"/>
          </p:nvPr>
        </p:nvSpPr>
        <p:spPr bwMode="gray">
          <a:xfrm>
            <a:off x="0" y="1773312"/>
            <a:ext cx="5087938" cy="4103614"/>
          </a:xfrm>
          <a:solidFill>
            <a:schemeClr val="bg2"/>
          </a:solidFill>
        </p:spPr>
        <p:txBody>
          <a:bodyPr anchor="ctr"/>
          <a:lstStyle>
            <a:lvl1pPr marL="0" indent="0" algn="ctr">
              <a:buNone/>
              <a:defRPr/>
            </a:lvl1pPr>
          </a:lstStyle>
          <a:p>
            <a:r>
              <a:rPr lang="de-DE"/>
              <a:t>Bild durch Klicken auf Symbol hinzufügen</a:t>
            </a:r>
            <a:endParaRPr lang="de-DE" dirty="0"/>
          </a:p>
        </p:txBody>
      </p:sp>
      <p:pic>
        <p:nvPicPr>
          <p:cNvPr id="7" name="Grafik 6" descr="C:\Users\kathe\Seafile\Seafile\seafile-data\file-cache\227baf33-7583-4275-9575-0ee44092919a\corporate design\ZfLB Logo aktuell\ZfLB_Logo_4C.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36992" y="133478"/>
            <a:ext cx="1963420" cy="676275"/>
          </a:xfrm>
          <a:prstGeom prst="rect">
            <a:avLst/>
          </a:prstGeom>
          <a:noFill/>
          <a:ln>
            <a:noFill/>
          </a:ln>
        </p:spPr>
      </p:pic>
      <p:sp>
        <p:nvSpPr>
          <p:cNvPr id="4" name="Rechteck 3"/>
          <p:cNvSpPr/>
          <p:nvPr userDrawn="1"/>
        </p:nvSpPr>
        <p:spPr>
          <a:xfrm>
            <a:off x="5148649" y="222422"/>
            <a:ext cx="2273643" cy="4448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9" name="Rechteck 8"/>
          <p:cNvSpPr/>
          <p:nvPr userDrawn="1"/>
        </p:nvSpPr>
        <p:spPr>
          <a:xfrm>
            <a:off x="8155459" y="183986"/>
            <a:ext cx="1787611" cy="518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050" dirty="0" smtClean="0">
                <a:solidFill>
                  <a:schemeClr val="tx1"/>
                </a:solidFill>
              </a:rPr>
              <a:t>Melanie </a:t>
            </a:r>
            <a:r>
              <a:rPr lang="de-DE" sz="1050" kern="1200" baseline="0" dirty="0" err="1" smtClean="0">
                <a:solidFill>
                  <a:schemeClr val="tx1"/>
                </a:solidFill>
                <a:latin typeface="+mn-lt"/>
                <a:ea typeface="+mn-ea"/>
                <a:cs typeface="+mn-cs"/>
              </a:rPr>
              <a:t>Kathe</a:t>
            </a:r>
            <a:endParaRPr lang="de-DE" sz="1050" kern="1200" baseline="0" dirty="0" smtClean="0">
              <a:solidFill>
                <a:schemeClr val="tx1"/>
              </a:solidFill>
              <a:latin typeface="+mn-lt"/>
              <a:ea typeface="+mn-ea"/>
              <a:cs typeface="+mn-cs"/>
            </a:endParaRPr>
          </a:p>
          <a:p>
            <a:pPr algn="l"/>
            <a:r>
              <a:rPr lang="de-DE" sz="1050" dirty="0" smtClean="0">
                <a:solidFill>
                  <a:schemeClr val="tx1"/>
                </a:solidFill>
              </a:rPr>
              <a:t>Viktoria</a:t>
            </a:r>
            <a:r>
              <a:rPr lang="de-DE" sz="1050" baseline="0" dirty="0" smtClean="0">
                <a:solidFill>
                  <a:schemeClr val="tx1"/>
                </a:solidFill>
              </a:rPr>
              <a:t> Agamalov-Meier</a:t>
            </a:r>
            <a:endParaRPr lang="de-DE" sz="1050" dirty="0">
              <a:solidFill>
                <a:schemeClr val="tx1"/>
              </a:solidFill>
            </a:endParaRPr>
          </a:p>
        </p:txBody>
      </p:sp>
    </p:spTree>
    <p:extLst>
      <p:ext uri="{BB962C8B-B14F-4D97-AF65-F5344CB8AC3E}">
        <p14:creationId xmlns:p14="http://schemas.microsoft.com/office/powerpoint/2010/main" val="2075184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600F8-8932-4173-99E6-EF778A21454D}"/>
              </a:ext>
            </a:extLst>
          </p:cNvPr>
          <p:cNvSpPr>
            <a:spLocks noGrp="1"/>
          </p:cNvSpPr>
          <p:nvPr>
            <p:ph type="title" hasCustomPrompt="1"/>
          </p:nvPr>
        </p:nvSpPr>
        <p:spPr bwMode="gray"/>
        <p:txBody>
          <a:bodyPr/>
          <a:lstStyle/>
          <a:p>
            <a:r>
              <a:rPr lang="de-DE" dirty="0"/>
              <a:t>Überschrift</a:t>
            </a:r>
          </a:p>
        </p:txBody>
      </p:sp>
      <p:sp>
        <p:nvSpPr>
          <p:cNvPr id="5" name="Textplatzhalter 4">
            <a:extLst>
              <a:ext uri="{FF2B5EF4-FFF2-40B4-BE49-F238E27FC236}">
                <a16:creationId xmlns:a16="http://schemas.microsoft.com/office/drawing/2014/main" id="{2FC03325-A8A9-49C7-A8EE-88E6668CB383}"/>
              </a:ext>
            </a:extLst>
          </p:cNvPr>
          <p:cNvSpPr>
            <a:spLocks noGrp="1"/>
          </p:cNvSpPr>
          <p:nvPr>
            <p:ph type="body" sz="quarter" idx="10"/>
          </p:nvPr>
        </p:nvSpPr>
        <p:spPr bwMode="gray">
          <a:xfrm>
            <a:off x="2027238" y="2384883"/>
            <a:ext cx="9145587" cy="3492041"/>
          </a:xfrm>
        </p:spPr>
        <p:txBody>
          <a:bodyPr/>
          <a:lstStyle>
            <a:lvl1pPr>
              <a:spcAft>
                <a:spcPts val="600"/>
              </a:spcAft>
              <a:defRPr sz="2300">
                <a:solidFill>
                  <a:schemeClr val="accent2"/>
                </a:solidFill>
              </a:defRPr>
            </a:lvl1pPr>
            <a:lvl2pPr marL="269875" indent="-269875">
              <a:spcAft>
                <a:spcPts val="600"/>
              </a:spcAft>
              <a:buFont typeface="Wingdings 3" panose="05040102010807070707" pitchFamily="18" charset="2"/>
              <a:buChar char="Ò"/>
              <a:defRPr/>
            </a:lvl2pPr>
            <a:lvl3pPr marL="804863" indent="-271463">
              <a:spcAft>
                <a:spcPts val="600"/>
              </a:spcAft>
              <a:defRPr/>
            </a:lvl3pPr>
            <a:lvl4pPr marL="1346200" indent="-268288">
              <a:spcAft>
                <a:spcPts val="600"/>
              </a:spcAft>
              <a:defRPr/>
            </a:lvl4pPr>
            <a:lvl5pPr marL="1879600" indent="-266700">
              <a:spcAft>
                <a:spcPts val="600"/>
              </a:spcAft>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hteck 3">
            <a:extLst>
              <a:ext uri="{FF2B5EF4-FFF2-40B4-BE49-F238E27FC236}">
                <a16:creationId xmlns:a16="http://schemas.microsoft.com/office/drawing/2014/main" id="{020D5160-4343-41E0-A430-7A3F67309AB6}"/>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6" name="Rechteck 5">
            <a:extLst>
              <a:ext uri="{FF2B5EF4-FFF2-40B4-BE49-F238E27FC236}">
                <a16:creationId xmlns:a16="http://schemas.microsoft.com/office/drawing/2014/main" id="{B068299D-0B7D-40A8-9855-61EA45E7B3FD}"/>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7" name="Rechteck 6">
            <a:extLst>
              <a:ext uri="{FF2B5EF4-FFF2-40B4-BE49-F238E27FC236}">
                <a16:creationId xmlns:a16="http://schemas.microsoft.com/office/drawing/2014/main" id="{363BF25D-CA2B-497A-AC85-CB3D296F4C1E}"/>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8" name="Rechteck 7">
            <a:extLst>
              <a:ext uri="{FF2B5EF4-FFF2-40B4-BE49-F238E27FC236}">
                <a16:creationId xmlns:a16="http://schemas.microsoft.com/office/drawing/2014/main" id="{5DBDDD4D-88C2-4FA6-B8D6-4435350DEF73}"/>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9" name="Rechteck 8">
            <a:extLst>
              <a:ext uri="{FF2B5EF4-FFF2-40B4-BE49-F238E27FC236}">
                <a16:creationId xmlns:a16="http://schemas.microsoft.com/office/drawing/2014/main" id="{18B0B00B-792F-43E3-ACFF-FCCC87D07451}"/>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0" name="Rechteck 9">
            <a:extLst>
              <a:ext uri="{FF2B5EF4-FFF2-40B4-BE49-F238E27FC236}">
                <a16:creationId xmlns:a16="http://schemas.microsoft.com/office/drawing/2014/main" id="{4BA15BAE-EC72-4DFF-8071-6DF6CB4B6E36}"/>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1" name="Rechteck 10">
            <a:extLst>
              <a:ext uri="{FF2B5EF4-FFF2-40B4-BE49-F238E27FC236}">
                <a16:creationId xmlns:a16="http://schemas.microsoft.com/office/drawing/2014/main" id="{D0BE58E5-098E-405D-A4B2-089F43CB923F}"/>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12" name="Rechteck 11"/>
          <p:cNvSpPr/>
          <p:nvPr userDrawn="1"/>
        </p:nvSpPr>
        <p:spPr>
          <a:xfrm>
            <a:off x="8155459" y="183986"/>
            <a:ext cx="1787611" cy="518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050" dirty="0" smtClean="0">
                <a:solidFill>
                  <a:schemeClr val="tx1"/>
                </a:solidFill>
              </a:rPr>
              <a:t>Melanie </a:t>
            </a:r>
            <a:r>
              <a:rPr lang="de-DE" sz="1050" kern="1200" baseline="0" dirty="0" err="1" smtClean="0">
                <a:solidFill>
                  <a:schemeClr val="tx1"/>
                </a:solidFill>
                <a:latin typeface="+mn-lt"/>
                <a:ea typeface="+mn-ea"/>
                <a:cs typeface="+mn-cs"/>
              </a:rPr>
              <a:t>Kathe</a:t>
            </a:r>
            <a:endParaRPr lang="de-DE" sz="1050" kern="1200" baseline="0" dirty="0" smtClean="0">
              <a:solidFill>
                <a:schemeClr val="tx1"/>
              </a:solidFill>
              <a:latin typeface="+mn-lt"/>
              <a:ea typeface="+mn-ea"/>
              <a:cs typeface="+mn-cs"/>
            </a:endParaRPr>
          </a:p>
          <a:p>
            <a:pPr algn="l"/>
            <a:r>
              <a:rPr lang="de-DE" sz="1050" dirty="0" smtClean="0">
                <a:solidFill>
                  <a:schemeClr val="tx1"/>
                </a:solidFill>
              </a:rPr>
              <a:t>Viktoria</a:t>
            </a:r>
            <a:r>
              <a:rPr lang="de-DE" sz="1050" baseline="0" dirty="0" smtClean="0">
                <a:solidFill>
                  <a:schemeClr val="tx1"/>
                </a:solidFill>
              </a:rPr>
              <a:t> Agamalov-Meier</a:t>
            </a:r>
            <a:endParaRPr lang="de-DE" sz="1050" dirty="0">
              <a:solidFill>
                <a:schemeClr val="tx1"/>
              </a:solidFill>
            </a:endParaRPr>
          </a:p>
        </p:txBody>
      </p:sp>
      <p:sp>
        <p:nvSpPr>
          <p:cNvPr id="3" name="Rechteck 2"/>
          <p:cNvSpPr/>
          <p:nvPr userDrawn="1"/>
        </p:nvSpPr>
        <p:spPr>
          <a:xfrm>
            <a:off x="5000368" y="183986"/>
            <a:ext cx="2570205" cy="606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40930653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600F8-8932-4173-99E6-EF778A21454D}"/>
              </a:ext>
            </a:extLst>
          </p:cNvPr>
          <p:cNvSpPr>
            <a:spLocks noGrp="1"/>
          </p:cNvSpPr>
          <p:nvPr>
            <p:ph type="title" hasCustomPrompt="1"/>
          </p:nvPr>
        </p:nvSpPr>
        <p:spPr bwMode="gray"/>
        <p:txBody>
          <a:bodyPr/>
          <a:lstStyle/>
          <a:p>
            <a:r>
              <a:rPr lang="de-DE" dirty="0"/>
              <a:t>Überschrift</a:t>
            </a:r>
          </a:p>
        </p:txBody>
      </p:sp>
      <p:sp>
        <p:nvSpPr>
          <p:cNvPr id="3" name="Rechteck 2"/>
          <p:cNvSpPr/>
          <p:nvPr userDrawn="1"/>
        </p:nvSpPr>
        <p:spPr>
          <a:xfrm>
            <a:off x="8155459" y="183986"/>
            <a:ext cx="1787611" cy="518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050" dirty="0" smtClean="0">
                <a:solidFill>
                  <a:schemeClr val="tx1"/>
                </a:solidFill>
              </a:rPr>
              <a:t>Melanie </a:t>
            </a:r>
            <a:r>
              <a:rPr lang="de-DE" sz="1050" kern="1200" baseline="0" dirty="0" err="1" smtClean="0">
                <a:solidFill>
                  <a:schemeClr val="tx1"/>
                </a:solidFill>
                <a:latin typeface="+mn-lt"/>
                <a:ea typeface="+mn-ea"/>
                <a:cs typeface="+mn-cs"/>
              </a:rPr>
              <a:t>Kathe</a:t>
            </a:r>
            <a:endParaRPr lang="de-DE" sz="1050" kern="1200" baseline="0" dirty="0" smtClean="0">
              <a:solidFill>
                <a:schemeClr val="tx1"/>
              </a:solidFill>
              <a:latin typeface="+mn-lt"/>
              <a:ea typeface="+mn-ea"/>
              <a:cs typeface="+mn-cs"/>
            </a:endParaRPr>
          </a:p>
          <a:p>
            <a:pPr algn="l"/>
            <a:r>
              <a:rPr lang="de-DE" sz="1050" dirty="0" smtClean="0">
                <a:solidFill>
                  <a:schemeClr val="tx1"/>
                </a:solidFill>
              </a:rPr>
              <a:t>Viktoria</a:t>
            </a:r>
            <a:r>
              <a:rPr lang="de-DE" sz="1050" baseline="0" dirty="0" smtClean="0">
                <a:solidFill>
                  <a:schemeClr val="tx1"/>
                </a:solidFill>
              </a:rPr>
              <a:t> Agamalov-Meier</a:t>
            </a:r>
            <a:endParaRPr lang="de-DE" sz="1050" dirty="0">
              <a:solidFill>
                <a:schemeClr val="tx1"/>
              </a:solidFill>
            </a:endParaRPr>
          </a:p>
        </p:txBody>
      </p:sp>
      <p:sp>
        <p:nvSpPr>
          <p:cNvPr id="4" name="Rechteck 3"/>
          <p:cNvSpPr/>
          <p:nvPr userDrawn="1"/>
        </p:nvSpPr>
        <p:spPr>
          <a:xfrm>
            <a:off x="5082746" y="183986"/>
            <a:ext cx="2512540" cy="518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Tree>
    <p:extLst>
      <p:ext uri="{BB962C8B-B14F-4D97-AF65-F5344CB8AC3E}">
        <p14:creationId xmlns:p14="http://schemas.microsoft.com/office/powerpoint/2010/main" val="1720940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Grafik 1" descr="C:\Users\kathe\Seafile\Seafile\seafile-data\file-cache\227baf33-7583-4275-9575-0ee44092919a\corporate design\ZfLB Logo aktuell\ZfLB_Logo_4C.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436993" y="174668"/>
            <a:ext cx="1963420" cy="676275"/>
          </a:xfrm>
          <a:prstGeom prst="rect">
            <a:avLst/>
          </a:prstGeom>
          <a:noFill/>
          <a:ln>
            <a:noFill/>
          </a:ln>
        </p:spPr>
      </p:pic>
      <p:sp>
        <p:nvSpPr>
          <p:cNvPr id="3" name="Rechteck 2"/>
          <p:cNvSpPr/>
          <p:nvPr userDrawn="1"/>
        </p:nvSpPr>
        <p:spPr>
          <a:xfrm>
            <a:off x="5107459" y="174668"/>
            <a:ext cx="2372498" cy="566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sp>
        <p:nvSpPr>
          <p:cNvPr id="4" name="Rechteck 3"/>
          <p:cNvSpPr/>
          <p:nvPr userDrawn="1"/>
        </p:nvSpPr>
        <p:spPr>
          <a:xfrm>
            <a:off x="8155459" y="183986"/>
            <a:ext cx="1787611" cy="5189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050" dirty="0" smtClean="0">
                <a:solidFill>
                  <a:schemeClr val="tx1"/>
                </a:solidFill>
              </a:rPr>
              <a:t>Melanie </a:t>
            </a:r>
            <a:r>
              <a:rPr lang="de-DE" sz="1050" kern="1200" baseline="0" dirty="0" err="1" smtClean="0">
                <a:solidFill>
                  <a:schemeClr val="tx1"/>
                </a:solidFill>
                <a:latin typeface="+mn-lt"/>
                <a:ea typeface="+mn-ea"/>
                <a:cs typeface="+mn-cs"/>
              </a:rPr>
              <a:t>Kathe</a:t>
            </a:r>
            <a:endParaRPr lang="de-DE" sz="1050" kern="1200" baseline="0" dirty="0" smtClean="0">
              <a:solidFill>
                <a:schemeClr val="tx1"/>
              </a:solidFill>
              <a:latin typeface="+mn-lt"/>
              <a:ea typeface="+mn-ea"/>
              <a:cs typeface="+mn-cs"/>
            </a:endParaRPr>
          </a:p>
          <a:p>
            <a:pPr algn="l"/>
            <a:r>
              <a:rPr lang="de-DE" sz="1050" dirty="0" smtClean="0">
                <a:solidFill>
                  <a:schemeClr val="tx1"/>
                </a:solidFill>
              </a:rPr>
              <a:t>Viktoria</a:t>
            </a:r>
            <a:r>
              <a:rPr lang="de-DE" sz="1050" baseline="0" dirty="0" smtClean="0">
                <a:solidFill>
                  <a:schemeClr val="tx1"/>
                </a:solidFill>
              </a:rPr>
              <a:t> Agamalov-Meier</a:t>
            </a:r>
            <a:endParaRPr lang="de-DE" sz="1050" dirty="0">
              <a:solidFill>
                <a:schemeClr val="tx1"/>
              </a:solidFill>
            </a:endParaRPr>
          </a:p>
        </p:txBody>
      </p:sp>
    </p:spTree>
    <p:extLst>
      <p:ext uri="{BB962C8B-B14F-4D97-AF65-F5344CB8AC3E}">
        <p14:creationId xmlns:p14="http://schemas.microsoft.com/office/powerpoint/2010/main" val="3809003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2027237" y="2960688"/>
            <a:ext cx="9143999" cy="1055663"/>
          </a:xfrm>
        </p:spPr>
        <p:txBody>
          <a:bodyPr anchor="t"/>
          <a:lstStyle>
            <a:lvl1pPr algn="l">
              <a:defRPr sz="3600" spc="110" baseline="0"/>
            </a:lvl1pPr>
          </a:lstStyle>
          <a:p>
            <a:r>
              <a:rPr lang="de-DE" dirty="0"/>
              <a:t>Titelmasterformat durch Klicken bearbeiten</a:t>
            </a:r>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2027237" y="4437825"/>
            <a:ext cx="9145587" cy="1055663"/>
          </a:xfrm>
        </p:spPr>
        <p:txBody>
          <a:bodyPr/>
          <a:lstStyle>
            <a:lvl1pPr marL="0" indent="0" algn="l">
              <a:lnSpc>
                <a:spcPct val="100000"/>
              </a:lnSpc>
              <a:buNone/>
              <a:defRPr sz="23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DE" dirty="0"/>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7" name="Rechteck 26">
            <a:extLst>
              <a:ext uri="{FF2B5EF4-FFF2-40B4-BE49-F238E27FC236}">
                <a16:creationId xmlns:a16="http://schemas.microsoft.com/office/drawing/2014/main" id="{CE21CB02-D9C6-4FAF-A21F-7A8AE11A4BEF}"/>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8" name="Rechteck 27">
            <a:extLst>
              <a:ext uri="{FF2B5EF4-FFF2-40B4-BE49-F238E27FC236}">
                <a16:creationId xmlns:a16="http://schemas.microsoft.com/office/drawing/2014/main" id="{8807AC72-7C0F-482B-A3FD-7609DF861556}"/>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Tree>
    <p:extLst>
      <p:ext uri="{BB962C8B-B14F-4D97-AF65-F5344CB8AC3E}">
        <p14:creationId xmlns:p14="http://schemas.microsoft.com/office/powerpoint/2010/main" val="763498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Zwischentitel">
    <p:bg>
      <p:bgRef idx="1001">
        <a:schemeClr val="bg2"/>
      </p:bgRef>
    </p:bg>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1996875" y="2483653"/>
            <a:ext cx="9143999" cy="1055663"/>
          </a:xfrm>
        </p:spPr>
        <p:txBody>
          <a:bodyPr anchor="t"/>
          <a:lstStyle>
            <a:lvl1pPr algn="l">
              <a:defRPr sz="3600" spc="110" baseline="0"/>
            </a:lvl1pPr>
          </a:lstStyle>
          <a:p>
            <a:r>
              <a:rPr lang="de-DE" dirty="0"/>
              <a:t>Titelmasterformat durch Klicken bearbeiten</a:t>
            </a:r>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1996080" y="3946884"/>
            <a:ext cx="9145587" cy="1055663"/>
          </a:xfrm>
        </p:spPr>
        <p:txBody>
          <a:bodyPr/>
          <a:lstStyle>
            <a:lvl1pPr marL="0" indent="0" algn="l">
              <a:lnSpc>
                <a:spcPct val="100000"/>
              </a:lnSpc>
              <a:buNone/>
              <a:defRPr sz="23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7" name="Rechteck 26">
            <a:extLst>
              <a:ext uri="{FF2B5EF4-FFF2-40B4-BE49-F238E27FC236}">
                <a16:creationId xmlns:a16="http://schemas.microsoft.com/office/drawing/2014/main" id="{CE21CB02-D9C6-4FAF-A21F-7A8AE11A4BEF}"/>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8" name="Rechteck 27">
            <a:extLst>
              <a:ext uri="{FF2B5EF4-FFF2-40B4-BE49-F238E27FC236}">
                <a16:creationId xmlns:a16="http://schemas.microsoft.com/office/drawing/2014/main" id="{8807AC72-7C0F-482B-A3FD-7609DF861556}"/>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Tree>
    <p:extLst>
      <p:ext uri="{BB962C8B-B14F-4D97-AF65-F5344CB8AC3E}">
        <p14:creationId xmlns:p14="http://schemas.microsoft.com/office/powerpoint/2010/main" val="151530406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titel mit Bild">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140E8EEC-46F2-4B35-87AC-700E0D244779}"/>
              </a:ext>
            </a:extLst>
          </p:cNvPr>
          <p:cNvSpPr/>
          <p:nvPr userDrawn="1"/>
        </p:nvSpPr>
        <p:spPr bwMode="gray">
          <a:xfrm>
            <a:off x="1" y="2456892"/>
            <a:ext cx="1523492" cy="44011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 name="Titel 1">
            <a:extLst>
              <a:ext uri="{FF2B5EF4-FFF2-40B4-BE49-F238E27FC236}">
                <a16:creationId xmlns:a16="http://schemas.microsoft.com/office/drawing/2014/main" id="{8D5FD6B9-D8D0-444F-B0F1-22A35C6DE973}"/>
              </a:ext>
            </a:extLst>
          </p:cNvPr>
          <p:cNvSpPr>
            <a:spLocks noGrp="1"/>
          </p:cNvSpPr>
          <p:nvPr>
            <p:ph type="ctrTitle"/>
          </p:nvPr>
        </p:nvSpPr>
        <p:spPr bwMode="gray">
          <a:xfrm>
            <a:off x="7644172" y="2373548"/>
            <a:ext cx="3527064" cy="2171576"/>
          </a:xfrm>
        </p:spPr>
        <p:txBody>
          <a:bodyPr anchor="t"/>
          <a:lstStyle>
            <a:lvl1pPr algn="l">
              <a:defRPr sz="3600" spc="110" baseline="0"/>
            </a:lvl1pPr>
          </a:lstStyle>
          <a:p>
            <a:r>
              <a:rPr lang="de-DE" dirty="0"/>
              <a:t>Titelmasterformat durch Klicken bearbeiten</a:t>
            </a:r>
          </a:p>
        </p:txBody>
      </p:sp>
      <p:sp>
        <p:nvSpPr>
          <p:cNvPr id="3" name="Untertitel 2">
            <a:extLst>
              <a:ext uri="{FF2B5EF4-FFF2-40B4-BE49-F238E27FC236}">
                <a16:creationId xmlns:a16="http://schemas.microsoft.com/office/drawing/2014/main" id="{980788EE-D25E-475C-AA59-F30663DF7F6C}"/>
              </a:ext>
            </a:extLst>
          </p:cNvPr>
          <p:cNvSpPr>
            <a:spLocks noGrp="1"/>
          </p:cNvSpPr>
          <p:nvPr>
            <p:ph type="subTitle" idx="1"/>
          </p:nvPr>
        </p:nvSpPr>
        <p:spPr bwMode="gray">
          <a:xfrm>
            <a:off x="7645147" y="4615774"/>
            <a:ext cx="3527677" cy="1268881"/>
          </a:xfrm>
        </p:spPr>
        <p:txBody>
          <a:bodyPr/>
          <a:lstStyle>
            <a:lvl1pPr marL="0" indent="0" algn="l">
              <a:lnSpc>
                <a:spcPct val="100000"/>
              </a:lnSpc>
              <a:buNone/>
              <a:defRPr sz="23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sp>
        <p:nvSpPr>
          <p:cNvPr id="21" name="Rechteck 20">
            <a:extLst>
              <a:ext uri="{FF2B5EF4-FFF2-40B4-BE49-F238E27FC236}">
                <a16:creationId xmlns:a16="http://schemas.microsoft.com/office/drawing/2014/main" id="{6F3D7BA4-554E-4E23-9675-3297032C4A4F}"/>
              </a:ext>
            </a:extLst>
          </p:cNvPr>
          <p:cNvSpPr/>
          <p:nvPr userDrawn="1"/>
        </p:nvSpPr>
        <p:spPr bwMode="gray">
          <a:xfrm>
            <a:off x="-1" y="2960688"/>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4" name="Rechteck 23">
            <a:extLst>
              <a:ext uri="{FF2B5EF4-FFF2-40B4-BE49-F238E27FC236}">
                <a16:creationId xmlns:a16="http://schemas.microsoft.com/office/drawing/2014/main" id="{2B0F5CDE-0E73-4EB1-9401-622EF3EE2181}"/>
              </a:ext>
            </a:extLst>
          </p:cNvPr>
          <p:cNvSpPr/>
          <p:nvPr userDrawn="1"/>
        </p:nvSpPr>
        <p:spPr bwMode="gray">
          <a:xfrm>
            <a:off x="-1" y="393382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5" name="Rechteck 24">
            <a:extLst>
              <a:ext uri="{FF2B5EF4-FFF2-40B4-BE49-F238E27FC236}">
                <a16:creationId xmlns:a16="http://schemas.microsoft.com/office/drawing/2014/main" id="{471534D4-B3CD-4FDD-81C5-EF29F0218959}"/>
              </a:ext>
            </a:extLst>
          </p:cNvPr>
          <p:cNvSpPr/>
          <p:nvPr userDrawn="1"/>
        </p:nvSpPr>
        <p:spPr bwMode="gray">
          <a:xfrm>
            <a:off x="-1" y="490537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6" name="Rechteck 25">
            <a:extLst>
              <a:ext uri="{FF2B5EF4-FFF2-40B4-BE49-F238E27FC236}">
                <a16:creationId xmlns:a16="http://schemas.microsoft.com/office/drawing/2014/main" id="{3CD48A76-B6E9-4BB2-B675-8D7BC3B91F5B}"/>
              </a:ext>
            </a:extLst>
          </p:cNvPr>
          <p:cNvSpPr/>
          <p:nvPr userDrawn="1"/>
        </p:nvSpPr>
        <p:spPr bwMode="gray">
          <a:xfrm>
            <a:off x="-1" y="5884655"/>
            <a:ext cx="1019175"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7" name="Rechteck 26">
            <a:extLst>
              <a:ext uri="{FF2B5EF4-FFF2-40B4-BE49-F238E27FC236}">
                <a16:creationId xmlns:a16="http://schemas.microsoft.com/office/drawing/2014/main" id="{CE21CB02-D9C6-4FAF-A21F-7A8AE11A4BEF}"/>
              </a:ext>
            </a:extLst>
          </p:cNvPr>
          <p:cNvSpPr/>
          <p:nvPr userDrawn="1"/>
        </p:nvSpPr>
        <p:spPr bwMode="gray">
          <a:xfrm>
            <a:off x="-1" y="6375123"/>
            <a:ext cx="1019175" cy="4828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28" name="Rechteck 27">
            <a:extLst>
              <a:ext uri="{FF2B5EF4-FFF2-40B4-BE49-F238E27FC236}">
                <a16:creationId xmlns:a16="http://schemas.microsoft.com/office/drawing/2014/main" id="{8807AC72-7C0F-482B-A3FD-7609DF861556}"/>
              </a:ext>
            </a:extLst>
          </p:cNvPr>
          <p:cNvSpPr/>
          <p:nvPr userDrawn="1"/>
        </p:nvSpPr>
        <p:spPr bwMode="gray">
          <a:xfrm>
            <a:off x="1019174" y="6375123"/>
            <a:ext cx="503745" cy="4828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12" name="Bildplatzhalter 5">
            <a:extLst>
              <a:ext uri="{FF2B5EF4-FFF2-40B4-BE49-F238E27FC236}">
                <a16:creationId xmlns:a16="http://schemas.microsoft.com/office/drawing/2014/main" id="{A615BE17-964A-477F-9A04-70EE1C2C258C}"/>
              </a:ext>
            </a:extLst>
          </p:cNvPr>
          <p:cNvSpPr>
            <a:spLocks noGrp="1"/>
          </p:cNvSpPr>
          <p:nvPr>
            <p:ph type="pic" sz="quarter" idx="14"/>
          </p:nvPr>
        </p:nvSpPr>
        <p:spPr bwMode="gray">
          <a:xfrm>
            <a:off x="1522919" y="2456892"/>
            <a:ext cx="5581144" cy="4401108"/>
          </a:xfrm>
          <a:solidFill>
            <a:schemeClr val="bg2"/>
          </a:solidFill>
        </p:spPr>
        <p:txBody>
          <a:bodyPr anchor="ctr"/>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846133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lvl1pPr algn="l">
              <a:defRPr>
                <a:solidFill>
                  <a:schemeClr val="tx1"/>
                </a:solidFill>
              </a:defRPr>
            </a:lvl1pPr>
          </a:lstStyle>
          <a:p>
            <a:r>
              <a:rPr lang="de-DE" dirty="0"/>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1638101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7078D-DB01-4ECB-8353-499E4EFB1B39}"/>
              </a:ext>
            </a:extLst>
          </p:cNvPr>
          <p:cNvSpPr>
            <a:spLocks noGrp="1"/>
          </p:cNvSpPr>
          <p:nvPr>
            <p:ph type="title" hasCustomPrompt="1"/>
          </p:nvPr>
        </p:nvSpPr>
        <p:spPr bwMode="gray">
          <a:xfrm>
            <a:off x="1523207" y="1673250"/>
            <a:ext cx="9145586" cy="590478"/>
          </a:xfrm>
        </p:spPr>
        <p:txBody>
          <a:bodyPr/>
          <a:lstStyle>
            <a:lvl1pPr>
              <a:defRPr/>
            </a:lvl1pPr>
          </a:lstStyle>
          <a:p>
            <a:r>
              <a:rPr lang="de-DE" dirty="0"/>
              <a:t>Überschrift</a:t>
            </a:r>
          </a:p>
        </p:txBody>
      </p:sp>
      <p:sp>
        <p:nvSpPr>
          <p:cNvPr id="3" name="Inhaltsplatzhalter 2">
            <a:extLst>
              <a:ext uri="{FF2B5EF4-FFF2-40B4-BE49-F238E27FC236}">
                <a16:creationId xmlns:a16="http://schemas.microsoft.com/office/drawing/2014/main" id="{2A06C738-4815-43AC-96CD-8F8802538EAB}"/>
              </a:ext>
            </a:extLst>
          </p:cNvPr>
          <p:cNvSpPr>
            <a:spLocks noGrp="1"/>
          </p:cNvSpPr>
          <p:nvPr>
            <p:ph idx="1"/>
          </p:nvPr>
        </p:nvSpPr>
        <p:spPr bwMode="gray">
          <a:xfrm>
            <a:off x="1515112" y="3112453"/>
            <a:ext cx="9145587" cy="2963640"/>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7">
            <a:extLst>
              <a:ext uri="{FF2B5EF4-FFF2-40B4-BE49-F238E27FC236}">
                <a16:creationId xmlns:a16="http://schemas.microsoft.com/office/drawing/2014/main" id="{2B882475-F824-43AF-B19C-3578C663B6AB}"/>
              </a:ext>
            </a:extLst>
          </p:cNvPr>
          <p:cNvSpPr>
            <a:spLocks noGrp="1"/>
          </p:cNvSpPr>
          <p:nvPr>
            <p:ph type="body" sz="quarter" idx="13" hasCustomPrompt="1"/>
          </p:nvPr>
        </p:nvSpPr>
        <p:spPr bwMode="gray">
          <a:xfrm>
            <a:off x="1523207" y="2385056"/>
            <a:ext cx="9138299" cy="492568"/>
          </a:xfrm>
        </p:spPr>
        <p:txBody>
          <a:bodyPr/>
          <a:lstStyle>
            <a:lvl1pPr marL="0" indent="0">
              <a:lnSpc>
                <a:spcPct val="100000"/>
              </a:lnSpc>
              <a:buNone/>
              <a:defRPr sz="2300" spc="40" baseline="0"/>
            </a:lvl1pPr>
          </a:lstStyle>
          <a:p>
            <a:pPr lvl="0"/>
            <a:r>
              <a:rPr lang="de-DE" dirty="0"/>
              <a:t>Unterüberschrift</a:t>
            </a:r>
          </a:p>
        </p:txBody>
      </p:sp>
    </p:spTree>
    <p:extLst>
      <p:ext uri="{BB962C8B-B14F-4D97-AF65-F5344CB8AC3E}">
        <p14:creationId xmlns:p14="http://schemas.microsoft.com/office/powerpoint/2010/main" val="2185925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Übersicht 1">
    <p:spTree>
      <p:nvGrpSpPr>
        <p:cNvPr id="1" name=""/>
        <p:cNvGrpSpPr/>
        <p:nvPr/>
      </p:nvGrpSpPr>
      <p:grpSpPr>
        <a:xfrm>
          <a:off x="0" y="0"/>
          <a:ext cx="0" cy="0"/>
          <a:chOff x="0" y="0"/>
          <a:chExt cx="0" cy="0"/>
        </a:xfrm>
      </p:grpSpPr>
      <p:sp>
        <p:nvSpPr>
          <p:cNvPr id="2" name="Titel 1"/>
          <p:cNvSpPr>
            <a:spLocks noGrp="1"/>
          </p:cNvSpPr>
          <p:nvPr userDrawn="1">
            <p:ph type="title"/>
          </p:nvPr>
        </p:nvSpPr>
        <p:spPr>
          <a:xfrm>
            <a:off x="1523207" y="1700808"/>
            <a:ext cx="9145586" cy="590478"/>
          </a:xfrm>
        </p:spPr>
        <p:txBody>
          <a:bodyPr/>
          <a:lstStyle>
            <a:lvl1pPr algn="l">
              <a:defRPr/>
            </a:lvl1pPr>
          </a:lstStyle>
          <a:p>
            <a:r>
              <a:rPr lang="de-DE" dirty="0"/>
              <a:t>Titelmasterformat durch Klicken bearbeiten</a:t>
            </a:r>
          </a:p>
        </p:txBody>
      </p:sp>
      <p:sp>
        <p:nvSpPr>
          <p:cNvPr id="3" name="Inhaltsplatzhalter 2"/>
          <p:cNvSpPr>
            <a:spLocks noGrp="1"/>
          </p:cNvSpPr>
          <p:nvPr userDrawn="1">
            <p:ph idx="1"/>
          </p:nvPr>
        </p:nvSpPr>
        <p:spPr>
          <a:xfrm>
            <a:off x="1523207" y="2746475"/>
            <a:ext cx="9145587" cy="296364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328229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F600F8-8932-4173-99E6-EF778A21454D}"/>
              </a:ext>
            </a:extLst>
          </p:cNvPr>
          <p:cNvSpPr>
            <a:spLocks noGrp="1"/>
          </p:cNvSpPr>
          <p:nvPr>
            <p:ph type="title" hasCustomPrompt="1"/>
          </p:nvPr>
        </p:nvSpPr>
        <p:spPr bwMode="gray">
          <a:xfrm>
            <a:off x="1523207" y="1628800"/>
            <a:ext cx="9145586" cy="590478"/>
          </a:xfrm>
        </p:spPr>
        <p:txBody>
          <a:bodyPr/>
          <a:lstStyle/>
          <a:p>
            <a:r>
              <a:rPr lang="de-DE" dirty="0"/>
              <a:t>Überschrift</a:t>
            </a:r>
          </a:p>
        </p:txBody>
      </p:sp>
      <p:sp>
        <p:nvSpPr>
          <p:cNvPr id="5" name="Textplatzhalter 4">
            <a:extLst>
              <a:ext uri="{FF2B5EF4-FFF2-40B4-BE49-F238E27FC236}">
                <a16:creationId xmlns:a16="http://schemas.microsoft.com/office/drawing/2014/main" id="{2FC03325-A8A9-49C7-A8EE-88E6668CB383}"/>
              </a:ext>
            </a:extLst>
          </p:cNvPr>
          <p:cNvSpPr>
            <a:spLocks noGrp="1"/>
          </p:cNvSpPr>
          <p:nvPr>
            <p:ph type="body" sz="quarter" idx="10"/>
          </p:nvPr>
        </p:nvSpPr>
        <p:spPr bwMode="gray">
          <a:xfrm>
            <a:off x="1514965" y="2420888"/>
            <a:ext cx="9145587" cy="3492041"/>
          </a:xfrm>
        </p:spPr>
        <p:txBody>
          <a:bodyPr/>
          <a:lstStyle>
            <a:lvl1pPr>
              <a:spcAft>
                <a:spcPts val="600"/>
              </a:spcAft>
              <a:defRPr sz="2300">
                <a:solidFill>
                  <a:schemeClr val="tx1"/>
                </a:solidFill>
              </a:defRPr>
            </a:lvl1pPr>
            <a:lvl2pPr marL="269875" indent="-269875">
              <a:spcAft>
                <a:spcPts val="600"/>
              </a:spcAft>
              <a:buFont typeface="Wingdings 3" panose="05040102010807070707" pitchFamily="18" charset="2"/>
              <a:buChar char="Ò"/>
              <a:defRPr/>
            </a:lvl2pPr>
            <a:lvl3pPr marL="804863" indent="-271463">
              <a:spcAft>
                <a:spcPts val="600"/>
              </a:spcAft>
              <a:defRPr/>
            </a:lvl3pPr>
            <a:lvl4pPr marL="1346200" indent="-268288">
              <a:spcAft>
                <a:spcPts val="600"/>
              </a:spcAft>
              <a:defRPr/>
            </a:lvl4pPr>
            <a:lvl5pPr marL="1879600" indent="-266700">
              <a:spcAft>
                <a:spcPts val="600"/>
              </a:spcAft>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07145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emf"/><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8DFD1D0-B31C-4D01-AF0E-A6091458DE84}"/>
              </a:ext>
            </a:extLst>
          </p:cNvPr>
          <p:cNvSpPr/>
          <p:nvPr userDrawn="1"/>
        </p:nvSpPr>
        <p:spPr>
          <a:xfrm>
            <a:off x="6132" y="0"/>
            <a:ext cx="12192000" cy="8653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err="1"/>
          </a:p>
        </p:txBody>
      </p:sp>
      <p:sp>
        <p:nvSpPr>
          <p:cNvPr id="15" name="Eckige Klammer rechts 14">
            <a:extLst>
              <a:ext uri="{FF2B5EF4-FFF2-40B4-BE49-F238E27FC236}">
                <a16:creationId xmlns:a16="http://schemas.microsoft.com/office/drawing/2014/main" id="{89ADBADE-F589-410F-AB02-1685B9054F34}"/>
              </a:ext>
            </a:extLst>
          </p:cNvPr>
          <p:cNvSpPr/>
          <p:nvPr userDrawn="1"/>
        </p:nvSpPr>
        <p:spPr bwMode="gray">
          <a:xfrm rot="16200000">
            <a:off x="9192045" y="-2862709"/>
            <a:ext cx="189310" cy="5355904"/>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 name="Titelplatzhalter 1">
            <a:extLst>
              <a:ext uri="{FF2B5EF4-FFF2-40B4-BE49-F238E27FC236}">
                <a16:creationId xmlns:a16="http://schemas.microsoft.com/office/drawing/2014/main" id="{9C1E6E23-75A2-4A9C-970C-041E4AE5523A}"/>
              </a:ext>
            </a:extLst>
          </p:cNvPr>
          <p:cNvSpPr>
            <a:spLocks noGrp="1"/>
          </p:cNvSpPr>
          <p:nvPr>
            <p:ph type="title"/>
          </p:nvPr>
        </p:nvSpPr>
        <p:spPr bwMode="gray">
          <a:xfrm>
            <a:off x="2027239" y="1695285"/>
            <a:ext cx="9145586" cy="590478"/>
          </a:xfrm>
          <a:prstGeom prst="rect">
            <a:avLst/>
          </a:prstGeom>
        </p:spPr>
        <p:txBody>
          <a:bodyPr vert="horz" lIns="0" tIns="0" rIns="0" bIns="0" rtlCol="0" anchor="t" anchorCtr="0">
            <a:noAutofit/>
          </a:bodyPr>
          <a:lstStyle/>
          <a:p>
            <a:r>
              <a:rPr lang="de-DE" dirty="0"/>
              <a:t>Überschrift</a:t>
            </a:r>
          </a:p>
        </p:txBody>
      </p:sp>
      <p:sp>
        <p:nvSpPr>
          <p:cNvPr id="3" name="Textplatzhalter 2">
            <a:extLst>
              <a:ext uri="{FF2B5EF4-FFF2-40B4-BE49-F238E27FC236}">
                <a16:creationId xmlns:a16="http://schemas.microsoft.com/office/drawing/2014/main" id="{96B5931B-A958-4B9A-9AE3-B1EF91278B16}"/>
              </a:ext>
            </a:extLst>
          </p:cNvPr>
          <p:cNvSpPr>
            <a:spLocks noGrp="1"/>
          </p:cNvSpPr>
          <p:nvPr>
            <p:ph type="body" idx="1"/>
          </p:nvPr>
        </p:nvSpPr>
        <p:spPr bwMode="gray">
          <a:xfrm>
            <a:off x="2027238" y="2913286"/>
            <a:ext cx="9145587" cy="2963640"/>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a:extLst>
              <a:ext uri="{FF2B5EF4-FFF2-40B4-BE49-F238E27FC236}">
                <a16:creationId xmlns:a16="http://schemas.microsoft.com/office/drawing/2014/main" id="{563DA0C9-86BB-4A65-BB61-BD40DB4E571B}"/>
              </a:ext>
            </a:extLst>
          </p:cNvPr>
          <p:cNvSpPr/>
          <p:nvPr userDrawn="1"/>
        </p:nvSpPr>
        <p:spPr bwMode="gray">
          <a:xfrm>
            <a:off x="6607125" y="280777"/>
            <a:ext cx="1541513"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900" b="1" spc="20" baseline="0" dirty="0">
                <a:solidFill>
                  <a:schemeClr val="bg1"/>
                </a:solidFill>
              </a:rPr>
              <a:t>Master </a:t>
            </a:r>
            <a:r>
              <a:rPr lang="de-DE" sz="900" b="1" spc="20" baseline="0" dirty="0" err="1">
                <a:solidFill>
                  <a:schemeClr val="bg1"/>
                </a:solidFill>
              </a:rPr>
              <a:t>of</a:t>
            </a:r>
            <a:r>
              <a:rPr lang="de-DE" sz="900" b="1" spc="20" baseline="0" dirty="0">
                <a:solidFill>
                  <a:schemeClr val="bg1"/>
                </a:solidFill>
              </a:rPr>
              <a:t> Education – </a:t>
            </a:r>
            <a:br>
              <a:rPr lang="de-DE" sz="900" b="1" spc="20" baseline="0" dirty="0">
                <a:solidFill>
                  <a:schemeClr val="bg1"/>
                </a:solidFill>
              </a:rPr>
            </a:br>
            <a:r>
              <a:rPr lang="de-DE" sz="900" b="1" spc="20" baseline="0" dirty="0">
                <a:solidFill>
                  <a:schemeClr val="bg1"/>
                </a:solidFill>
              </a:rPr>
              <a:t>Infos für externe </a:t>
            </a:r>
            <a:r>
              <a:rPr lang="de-DE" sz="900" b="1" spc="20" baseline="0" dirty="0" err="1">
                <a:solidFill>
                  <a:schemeClr val="bg1"/>
                </a:solidFill>
              </a:rPr>
              <a:t>Bewerber:innen</a:t>
            </a:r>
            <a:endParaRPr lang="de-DE" sz="900" b="1" spc="20" baseline="0" dirty="0">
              <a:solidFill>
                <a:schemeClr val="bg1"/>
              </a:solidFill>
            </a:endParaRPr>
          </a:p>
        </p:txBody>
      </p:sp>
      <p:sp>
        <p:nvSpPr>
          <p:cNvPr id="11" name="Rechteck 10">
            <a:extLst>
              <a:ext uri="{FF2B5EF4-FFF2-40B4-BE49-F238E27FC236}">
                <a16:creationId xmlns:a16="http://schemas.microsoft.com/office/drawing/2014/main" id="{8D8A8714-19A1-418A-989F-C75DCBA2F3E7}"/>
              </a:ext>
            </a:extLst>
          </p:cNvPr>
          <p:cNvSpPr/>
          <p:nvPr userDrawn="1"/>
        </p:nvSpPr>
        <p:spPr bwMode="gray">
          <a:xfrm>
            <a:off x="10385238" y="291890"/>
            <a:ext cx="1579414"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100"/>
              </a:lnSpc>
            </a:pPr>
            <a:r>
              <a:rPr lang="de-DE" sz="1100" b="0" spc="40" baseline="0">
                <a:solidFill>
                  <a:schemeClr val="bg1"/>
                </a:solidFill>
              </a:rPr>
              <a:t>Studienzentrum Lehramt, </a:t>
            </a:r>
            <a:r>
              <a:rPr lang="de-DE" sz="1100" b="0" spc="40" baseline="0" err="1">
                <a:solidFill>
                  <a:schemeClr val="bg1"/>
                </a:solidFill>
              </a:rPr>
              <a:t>ZfLB</a:t>
            </a:r>
            <a:endParaRPr lang="de-DE" sz="1100" b="0" spc="40" baseline="0">
              <a:solidFill>
                <a:schemeClr val="bg1"/>
              </a:solidFill>
            </a:endParaRPr>
          </a:p>
        </p:txBody>
      </p:sp>
      <p:sp>
        <p:nvSpPr>
          <p:cNvPr id="12" name="Rechteck 11">
            <a:extLst>
              <a:ext uri="{FF2B5EF4-FFF2-40B4-BE49-F238E27FC236}">
                <a16:creationId xmlns:a16="http://schemas.microsoft.com/office/drawing/2014/main" id="{2584FAE8-BA03-4EAB-BCAF-73D709879034}"/>
              </a:ext>
            </a:extLst>
          </p:cNvPr>
          <p:cNvSpPr/>
          <p:nvPr userDrawn="1"/>
        </p:nvSpPr>
        <p:spPr bwMode="gray">
          <a:xfrm>
            <a:off x="6607124" y="-216694"/>
            <a:ext cx="5355904"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a:solidFill>
                  <a:schemeClr val="bg1">
                    <a:lumMod val="50000"/>
                  </a:schemeClr>
                </a:solidFill>
              </a:rPr>
              <a:t>Eingabe im Folienmaster (Ansicht &gt; Folienmaster)</a:t>
            </a:r>
          </a:p>
        </p:txBody>
      </p:sp>
      <p:pic>
        <p:nvPicPr>
          <p:cNvPr id="18" name="Grafik 17">
            <a:extLst>
              <a:ext uri="{FF2B5EF4-FFF2-40B4-BE49-F238E27FC236}">
                <a16:creationId xmlns:a16="http://schemas.microsoft.com/office/drawing/2014/main" id="{906DDA9E-2782-45F0-BC36-C40076982A08}"/>
              </a:ext>
            </a:extLst>
          </p:cNvPr>
          <p:cNvPicPr/>
          <p:nvPr userDrawn="1"/>
        </p:nvPicPr>
        <p:blipFill>
          <a:blip r:embed="rId16" cstate="hqprint">
            <a:extLst>
              <a:ext uri="{28A0092B-C50C-407E-A947-70E740481C1C}">
                <a14:useLocalDpi xmlns:a14="http://schemas.microsoft.com/office/drawing/2010/main" val="0"/>
              </a:ext>
            </a:extLst>
          </a:blip>
          <a:stretch>
            <a:fillRect/>
          </a:stretch>
        </p:blipFill>
        <p:spPr bwMode="gray">
          <a:xfrm>
            <a:off x="442728" y="289509"/>
            <a:ext cx="1324159" cy="476631"/>
          </a:xfrm>
          <a:prstGeom prst="rect">
            <a:avLst/>
          </a:prstGeom>
        </p:spPr>
      </p:pic>
      <p:pic>
        <p:nvPicPr>
          <p:cNvPr id="13" name="Grafik 12" descr="C:\Users\engels\Seafile\zflb geschäftsstelle\corporate design\logo\ZfLB_Logo_2019\ZfLB_Logo_4C_RZ.jpg"/>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173753" y="169741"/>
            <a:ext cx="1554095" cy="596399"/>
          </a:xfrm>
          <a:prstGeom prst="rect">
            <a:avLst/>
          </a:prstGeom>
          <a:noFill/>
          <a:ln>
            <a:noFill/>
          </a:ln>
        </p:spPr>
      </p:pic>
    </p:spTree>
    <p:extLst>
      <p:ext uri="{BB962C8B-B14F-4D97-AF65-F5344CB8AC3E}">
        <p14:creationId xmlns:p14="http://schemas.microsoft.com/office/powerpoint/2010/main" val="1875514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p:titleStyle>
    <p:body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840">
          <p15:clr>
            <a:srgbClr val="F26B43"/>
          </p15:clr>
        </p15:guide>
        <p15:guide id="3" pos="4475">
          <p15:clr>
            <a:srgbClr val="F26B43"/>
          </p15:clr>
        </p15:guide>
        <p15:guide id="4" pos="3205">
          <p15:clr>
            <a:srgbClr val="F26B43"/>
          </p15:clr>
        </p15:guide>
        <p15:guide id="5" pos="2547">
          <p15:clr>
            <a:srgbClr val="F26B43"/>
          </p15:clr>
        </p15:guide>
        <p15:guide id="6" pos="5133">
          <p15:clr>
            <a:srgbClr val="F26B43"/>
          </p15:clr>
        </p15:guide>
        <p15:guide id="7" pos="5768">
          <p15:clr>
            <a:srgbClr val="F26B43"/>
          </p15:clr>
        </p15:guide>
        <p15:guide id="8" pos="1912">
          <p15:clr>
            <a:srgbClr val="F26B43"/>
          </p15:clr>
        </p15:guide>
        <p15:guide id="9" pos="1277">
          <p15:clr>
            <a:srgbClr val="F26B43"/>
          </p15:clr>
        </p15:guide>
        <p15:guide id="10" pos="6403">
          <p15:clr>
            <a:srgbClr val="F26B43"/>
          </p15:clr>
        </p15:guide>
        <p15:guide id="11" pos="7038">
          <p15:clr>
            <a:srgbClr val="F26B43"/>
          </p15:clr>
        </p15:guide>
        <p15:guide id="12" pos="642">
          <p15:clr>
            <a:srgbClr val="F26B43"/>
          </p15:clr>
        </p15:guide>
        <p15:guide id="13" orient="horz" pos="1230">
          <p15:clr>
            <a:srgbClr val="F26B43"/>
          </p15:clr>
        </p15:guide>
        <p15:guide id="14" orient="horz" pos="1865">
          <p15:clr>
            <a:srgbClr val="F26B43"/>
          </p15:clr>
        </p15:guide>
        <p15:guide id="15" orient="horz" pos="2478">
          <p15:clr>
            <a:srgbClr val="F26B43"/>
          </p15:clr>
        </p15:guide>
        <p15:guide id="16" orient="horz" pos="3090">
          <p15:clr>
            <a:srgbClr val="F26B43"/>
          </p15:clr>
        </p15:guide>
        <p15:guide id="17" orient="horz" pos="370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Eckige Klammer rechts 14">
            <a:extLst>
              <a:ext uri="{FF2B5EF4-FFF2-40B4-BE49-F238E27FC236}">
                <a16:creationId xmlns:a16="http://schemas.microsoft.com/office/drawing/2014/main" id="{89ADBADE-F589-410F-AB02-1685B9054F34}"/>
              </a:ext>
            </a:extLst>
          </p:cNvPr>
          <p:cNvSpPr/>
          <p:nvPr userDrawn="1"/>
        </p:nvSpPr>
        <p:spPr bwMode="gray">
          <a:xfrm rot="16200000">
            <a:off x="9192045" y="-2862709"/>
            <a:ext cx="189310" cy="5355904"/>
          </a:xfrm>
          <a:prstGeom prst="rightBracket">
            <a:avLst>
              <a:gd name="adj" fmla="val 0"/>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 name="Titelplatzhalter 1">
            <a:extLst>
              <a:ext uri="{FF2B5EF4-FFF2-40B4-BE49-F238E27FC236}">
                <a16:creationId xmlns:a16="http://schemas.microsoft.com/office/drawing/2014/main" id="{9C1E6E23-75A2-4A9C-970C-041E4AE5523A}"/>
              </a:ext>
            </a:extLst>
          </p:cNvPr>
          <p:cNvSpPr>
            <a:spLocks noGrp="1"/>
          </p:cNvSpPr>
          <p:nvPr>
            <p:ph type="title"/>
          </p:nvPr>
        </p:nvSpPr>
        <p:spPr bwMode="gray">
          <a:xfrm>
            <a:off x="2027239" y="1695285"/>
            <a:ext cx="9145586" cy="590478"/>
          </a:xfrm>
          <a:prstGeom prst="rect">
            <a:avLst/>
          </a:prstGeom>
        </p:spPr>
        <p:txBody>
          <a:bodyPr vert="horz" lIns="0" tIns="0" rIns="0" bIns="0" rtlCol="0" anchor="t" anchorCtr="0">
            <a:noAutofit/>
          </a:bodyPr>
          <a:lstStyle/>
          <a:p>
            <a:r>
              <a:rPr lang="de-DE" dirty="0"/>
              <a:t>Überschrift</a:t>
            </a:r>
          </a:p>
        </p:txBody>
      </p:sp>
      <p:sp>
        <p:nvSpPr>
          <p:cNvPr id="3" name="Textplatzhalter 2">
            <a:extLst>
              <a:ext uri="{FF2B5EF4-FFF2-40B4-BE49-F238E27FC236}">
                <a16:creationId xmlns:a16="http://schemas.microsoft.com/office/drawing/2014/main" id="{96B5931B-A958-4B9A-9AE3-B1EF91278B16}"/>
              </a:ext>
            </a:extLst>
          </p:cNvPr>
          <p:cNvSpPr>
            <a:spLocks noGrp="1"/>
          </p:cNvSpPr>
          <p:nvPr>
            <p:ph type="body" idx="1"/>
          </p:nvPr>
        </p:nvSpPr>
        <p:spPr bwMode="gray">
          <a:xfrm>
            <a:off x="2027238" y="2913286"/>
            <a:ext cx="9145587" cy="2963640"/>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9" name="Rechteck 8">
            <a:extLst>
              <a:ext uri="{FF2B5EF4-FFF2-40B4-BE49-F238E27FC236}">
                <a16:creationId xmlns:a16="http://schemas.microsoft.com/office/drawing/2014/main" id="{563DA0C9-86BB-4A65-BB61-BD40DB4E571B}"/>
              </a:ext>
            </a:extLst>
          </p:cNvPr>
          <p:cNvSpPr/>
          <p:nvPr userDrawn="1"/>
        </p:nvSpPr>
        <p:spPr bwMode="gray">
          <a:xfrm>
            <a:off x="5210654" y="288436"/>
            <a:ext cx="2990712"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900" b="1" spc="20" baseline="0" dirty="0">
                <a:solidFill>
                  <a:schemeClr val="tx1"/>
                </a:solidFill>
              </a:rPr>
              <a:t>Informationen zum Praxissemester 2022</a:t>
            </a:r>
          </a:p>
          <a:p>
            <a:pPr algn="l">
              <a:lnSpc>
                <a:spcPts val="1200"/>
              </a:lnSpc>
            </a:pPr>
            <a:r>
              <a:rPr lang="de-DE" sz="900" b="0" spc="20" baseline="0" dirty="0">
                <a:solidFill>
                  <a:schemeClr val="tx1"/>
                </a:solidFill>
              </a:rPr>
              <a:t>30.06.2021</a:t>
            </a:r>
          </a:p>
        </p:txBody>
      </p:sp>
      <p:sp>
        <p:nvSpPr>
          <p:cNvPr id="10" name="Rechteck 9">
            <a:extLst>
              <a:ext uri="{FF2B5EF4-FFF2-40B4-BE49-F238E27FC236}">
                <a16:creationId xmlns:a16="http://schemas.microsoft.com/office/drawing/2014/main" id="{E14FB7B2-AF36-43C6-AAEC-A3F41A7EE3A6}"/>
              </a:ext>
            </a:extLst>
          </p:cNvPr>
          <p:cNvSpPr/>
          <p:nvPr userDrawn="1"/>
        </p:nvSpPr>
        <p:spPr bwMode="gray">
          <a:xfrm>
            <a:off x="8311603" y="280777"/>
            <a:ext cx="1853160"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200"/>
              </a:lnSpc>
            </a:pPr>
            <a:r>
              <a:rPr lang="de-DE" sz="900" b="0" spc="20" baseline="0" dirty="0">
                <a:solidFill>
                  <a:schemeClr val="tx1"/>
                </a:solidFill>
              </a:rPr>
              <a:t>Kathrin Ulbricht</a:t>
            </a:r>
          </a:p>
          <a:p>
            <a:pPr algn="l">
              <a:lnSpc>
                <a:spcPts val="1200"/>
              </a:lnSpc>
            </a:pPr>
            <a:r>
              <a:rPr lang="de-DE" sz="900" b="0" spc="20" baseline="0" dirty="0">
                <a:solidFill>
                  <a:schemeClr val="tx1"/>
                </a:solidFill>
              </a:rPr>
              <a:t>Viktoria </a:t>
            </a:r>
            <a:r>
              <a:rPr lang="de-DE" sz="900" b="0" spc="20" baseline="0" dirty="0" err="1">
                <a:solidFill>
                  <a:schemeClr val="tx1"/>
                </a:solidFill>
              </a:rPr>
              <a:t>Agamalov</a:t>
            </a:r>
            <a:r>
              <a:rPr lang="de-DE" sz="900" b="0" spc="20" baseline="0" dirty="0">
                <a:solidFill>
                  <a:schemeClr val="tx1"/>
                </a:solidFill>
              </a:rPr>
              <a:t>-Meier</a:t>
            </a:r>
          </a:p>
        </p:txBody>
      </p:sp>
      <p:sp>
        <p:nvSpPr>
          <p:cNvPr id="11" name="Rechteck 10">
            <a:extLst>
              <a:ext uri="{FF2B5EF4-FFF2-40B4-BE49-F238E27FC236}">
                <a16:creationId xmlns:a16="http://schemas.microsoft.com/office/drawing/2014/main" id="{8D8A8714-19A1-418A-989F-C75DCBA2F3E7}"/>
              </a:ext>
            </a:extLst>
          </p:cNvPr>
          <p:cNvSpPr/>
          <p:nvPr userDrawn="1"/>
        </p:nvSpPr>
        <p:spPr bwMode="gray">
          <a:xfrm>
            <a:off x="10385238" y="291890"/>
            <a:ext cx="1579414" cy="447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ts val="1100"/>
              </a:lnSpc>
            </a:pPr>
            <a:r>
              <a:rPr lang="de-DE" sz="1100" b="0" spc="40" baseline="0" dirty="0">
                <a:solidFill>
                  <a:schemeClr val="tx1"/>
                </a:solidFill>
              </a:rPr>
              <a:t>Praxisbüro </a:t>
            </a:r>
          </a:p>
          <a:p>
            <a:pPr algn="l">
              <a:lnSpc>
                <a:spcPts val="1100"/>
              </a:lnSpc>
            </a:pPr>
            <a:r>
              <a:rPr lang="de-DE" sz="1100" b="0" spc="40" baseline="0" dirty="0" err="1">
                <a:solidFill>
                  <a:schemeClr val="tx1"/>
                </a:solidFill>
              </a:rPr>
              <a:t>ZfLB</a:t>
            </a:r>
            <a:endParaRPr lang="de-DE" sz="1100" b="0" spc="40" baseline="0" dirty="0">
              <a:solidFill>
                <a:schemeClr val="tx1"/>
              </a:solidFill>
            </a:endParaRPr>
          </a:p>
        </p:txBody>
      </p:sp>
      <p:sp>
        <p:nvSpPr>
          <p:cNvPr id="12" name="Rechteck 11">
            <a:extLst>
              <a:ext uri="{FF2B5EF4-FFF2-40B4-BE49-F238E27FC236}">
                <a16:creationId xmlns:a16="http://schemas.microsoft.com/office/drawing/2014/main" id="{2584FAE8-BA03-4EAB-BCAF-73D709879034}"/>
              </a:ext>
            </a:extLst>
          </p:cNvPr>
          <p:cNvSpPr/>
          <p:nvPr userDrawn="1"/>
        </p:nvSpPr>
        <p:spPr bwMode="gray">
          <a:xfrm>
            <a:off x="6607124" y="-216694"/>
            <a:ext cx="5355904" cy="189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lnSpc>
                <a:spcPts val="1200"/>
              </a:lnSpc>
            </a:pPr>
            <a:r>
              <a:rPr lang="de-DE" sz="900" b="0" spc="20" baseline="0" dirty="0">
                <a:solidFill>
                  <a:schemeClr val="bg1">
                    <a:lumMod val="50000"/>
                  </a:schemeClr>
                </a:solidFill>
              </a:rPr>
              <a:t>Eingabe im Folienmaster (Ansicht &gt; Folienmaster)</a:t>
            </a:r>
          </a:p>
        </p:txBody>
      </p:sp>
      <p:pic>
        <p:nvPicPr>
          <p:cNvPr id="18" name="Grafik 17">
            <a:extLst>
              <a:ext uri="{FF2B5EF4-FFF2-40B4-BE49-F238E27FC236}">
                <a16:creationId xmlns:a16="http://schemas.microsoft.com/office/drawing/2014/main" id="{906DDA9E-2782-45F0-BC36-C40076982A08}"/>
              </a:ext>
            </a:extLst>
          </p:cNvPr>
          <p:cNvPicPr/>
          <p:nvPr userDrawn="1"/>
        </p:nvPicPr>
        <p:blipFill>
          <a:blip r:embed="rId17" cstate="hqprint">
            <a:extLst>
              <a:ext uri="{28A0092B-C50C-407E-A947-70E740481C1C}">
                <a14:useLocalDpi xmlns:a14="http://schemas.microsoft.com/office/drawing/2010/main" val="0"/>
              </a:ext>
            </a:extLst>
          </a:blip>
          <a:stretch>
            <a:fillRect/>
          </a:stretch>
        </p:blipFill>
        <p:spPr bwMode="gray">
          <a:xfrm>
            <a:off x="442728" y="289509"/>
            <a:ext cx="1324159" cy="476631"/>
          </a:xfrm>
          <a:prstGeom prst="rect">
            <a:avLst/>
          </a:prstGeom>
        </p:spPr>
      </p:pic>
      <p:pic>
        <p:nvPicPr>
          <p:cNvPr id="13" name="Grafik 12" descr="C:\Users\engels\Seafile\zflb geschäftsstelle\corporate design\logo\ZfLB_Logo_2019\ZfLB_Logo_4C_RZ.jpg"/>
          <p:cNvPicPr/>
          <p:nvPr userDrawn="1"/>
        </p:nvPicPr>
        <p:blipFill>
          <a:blip r:embed="rId18" cstate="hqprint">
            <a:extLst>
              <a:ext uri="{28A0092B-C50C-407E-A947-70E740481C1C}">
                <a14:useLocalDpi xmlns:a14="http://schemas.microsoft.com/office/drawing/2010/main" val="0"/>
              </a:ext>
            </a:extLst>
          </a:blip>
          <a:srcRect/>
          <a:stretch>
            <a:fillRect/>
          </a:stretch>
        </p:blipFill>
        <p:spPr bwMode="auto">
          <a:xfrm>
            <a:off x="2824393" y="169741"/>
            <a:ext cx="1554095" cy="596399"/>
          </a:xfrm>
          <a:prstGeom prst="rect">
            <a:avLst/>
          </a:prstGeom>
          <a:noFill/>
          <a:ln>
            <a:noFill/>
          </a:ln>
        </p:spPr>
      </p:pic>
    </p:spTree>
    <p:extLst>
      <p:ext uri="{BB962C8B-B14F-4D97-AF65-F5344CB8AC3E}">
        <p14:creationId xmlns:p14="http://schemas.microsoft.com/office/powerpoint/2010/main" val="37749197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hf hdr="0" ftr="0" dt="0"/>
  <p:txStyles>
    <p:title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p:titleStyle>
    <p:body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8">
          <p15:clr>
            <a:srgbClr val="F26B43"/>
          </p15:clr>
        </p15:guide>
        <p15:guide id="2" pos="3840">
          <p15:clr>
            <a:srgbClr val="F26B43"/>
          </p15:clr>
        </p15:guide>
        <p15:guide id="3" pos="4475">
          <p15:clr>
            <a:srgbClr val="F26B43"/>
          </p15:clr>
        </p15:guide>
        <p15:guide id="4" pos="3205">
          <p15:clr>
            <a:srgbClr val="F26B43"/>
          </p15:clr>
        </p15:guide>
        <p15:guide id="5" pos="2547">
          <p15:clr>
            <a:srgbClr val="F26B43"/>
          </p15:clr>
        </p15:guide>
        <p15:guide id="6" pos="5133">
          <p15:clr>
            <a:srgbClr val="F26B43"/>
          </p15:clr>
        </p15:guide>
        <p15:guide id="7" pos="5768">
          <p15:clr>
            <a:srgbClr val="F26B43"/>
          </p15:clr>
        </p15:guide>
        <p15:guide id="8" pos="1912">
          <p15:clr>
            <a:srgbClr val="F26B43"/>
          </p15:clr>
        </p15:guide>
        <p15:guide id="9" pos="1277">
          <p15:clr>
            <a:srgbClr val="F26B43"/>
          </p15:clr>
        </p15:guide>
        <p15:guide id="10" pos="6403">
          <p15:clr>
            <a:srgbClr val="F26B43"/>
          </p15:clr>
        </p15:guide>
        <p15:guide id="11" pos="7038">
          <p15:clr>
            <a:srgbClr val="F26B43"/>
          </p15:clr>
        </p15:guide>
        <p15:guide id="12" pos="642">
          <p15:clr>
            <a:srgbClr val="F26B43"/>
          </p15:clr>
        </p15:guide>
        <p15:guide id="13" orient="horz" pos="1230">
          <p15:clr>
            <a:srgbClr val="F26B43"/>
          </p15:clr>
        </p15:guide>
        <p15:guide id="14" orient="horz" pos="1865">
          <p15:clr>
            <a:srgbClr val="F26B43"/>
          </p15:clr>
        </p15:guide>
        <p15:guide id="15" orient="horz" pos="2478">
          <p15:clr>
            <a:srgbClr val="F26B43"/>
          </p15:clr>
        </p15:guide>
        <p15:guide id="16" orient="horz" pos="3090">
          <p15:clr>
            <a:srgbClr val="F26B43"/>
          </p15:clr>
        </p15:guide>
        <p15:guide id="17" orient="horz" pos="37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www.uni-bremen.de/zflb" TargetMode="External"/><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www.uni-bremen.de/zflb" TargetMode="External"/><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hyperlink" Target="http://www.uni-bremen.de/zflb" TargetMode="Externa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hyperlink" Target="https://www.uni-bremen.de/zflb/ablage/schulpraktika/praxissemester/praxissemester-teilnahme-fuer-ba-studierende" TargetMode="Externa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hyperlink" Target="mailto:uengels@uni-bremen.de" TargetMode="Externa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hyperlink" Target="http://www.bildung.bremen.de/schulwegweiser-3714" TargetMode="External"/><Relationship Id="rId2" Type="http://schemas.openxmlformats.org/officeDocument/2006/relationships/hyperlink" Target="http://www.uni-bremen.de/zfl" TargetMode="Externa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hyperlink" Target="https://www.bremerhaven.de/de/leben-arbeiten/bildung-forschung/schule/schulen-in-bremerhaven.26307.html"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hyperlink" Target="https://www.uni-bremen.de/fileadmin/user_upload/sites/zfl/Praxisbuero/Praxisbuero_-_PDF/Haertefallantrag_neu.pdf" TargetMode="Externa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hyperlink" Target="mailto:stz.lehramt@uni-bremen.de" TargetMode="Externa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hyperlink" Target="http://www.uni-bremen.de/zflb/lehramtsstudium/schulpraktika-international" TargetMode="External"/><Relationship Id="rId2" Type="http://schemas.openxmlformats.org/officeDocument/2006/relationships/image" Target="../media/image14.jpg"/><Relationship Id="rId1" Type="http://schemas.openxmlformats.org/officeDocument/2006/relationships/slideLayout" Target="../slideLayouts/slideLayout21.xml"/><Relationship Id="rId4" Type="http://schemas.openxmlformats.org/officeDocument/2006/relationships/hyperlink" Target="mailto:schulpraktika-international@uni-bremen.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186A16-B394-48EE-ADF7-7D5341A42657}"/>
              </a:ext>
            </a:extLst>
          </p:cNvPr>
          <p:cNvSpPr>
            <a:spLocks noGrp="1"/>
          </p:cNvSpPr>
          <p:nvPr>
            <p:ph type="ctrTitle"/>
          </p:nvPr>
        </p:nvSpPr>
        <p:spPr>
          <a:xfrm>
            <a:off x="2027237" y="2365928"/>
            <a:ext cx="9143999" cy="1351104"/>
          </a:xfrm>
        </p:spPr>
        <p:txBody>
          <a:bodyPr/>
          <a:lstStyle/>
          <a:p>
            <a:r>
              <a:rPr lang="de-DE" sz="5400" dirty="0">
                <a:latin typeface="Franklin Gothic Book" panose="020B0503020102020204" pitchFamily="34" charset="0"/>
              </a:rPr>
              <a:t>Informationen zum Praxissemester </a:t>
            </a:r>
            <a:r>
              <a:rPr lang="de-DE" sz="5400" dirty="0" smtClean="0">
                <a:latin typeface="Franklin Gothic Book" panose="020B0503020102020204" pitchFamily="34" charset="0"/>
              </a:rPr>
              <a:t>2023</a:t>
            </a:r>
            <a:endParaRPr lang="de-DE" sz="5400" dirty="0">
              <a:latin typeface="Franklin Gothic Book" panose="020B0503020102020204" pitchFamily="34" charset="0"/>
            </a:endParaRPr>
          </a:p>
        </p:txBody>
      </p:sp>
      <p:sp>
        <p:nvSpPr>
          <p:cNvPr id="4" name="Textplatzhalter 3">
            <a:extLst>
              <a:ext uri="{FF2B5EF4-FFF2-40B4-BE49-F238E27FC236}">
                <a16:creationId xmlns:a16="http://schemas.microsoft.com/office/drawing/2014/main" id="{309C4298-788C-4DEB-B7FE-12CB45FA6656}"/>
              </a:ext>
            </a:extLst>
          </p:cNvPr>
          <p:cNvSpPr>
            <a:spLocks noGrp="1"/>
          </p:cNvSpPr>
          <p:nvPr>
            <p:ph type="body" sz="quarter" idx="10"/>
          </p:nvPr>
        </p:nvSpPr>
        <p:spPr>
          <a:xfrm>
            <a:off x="2027238" y="5355020"/>
            <a:ext cx="5076825" cy="1055663"/>
          </a:xfrm>
        </p:spPr>
        <p:txBody>
          <a:bodyPr/>
          <a:lstStyle/>
          <a:p>
            <a:r>
              <a:rPr lang="de-DE" dirty="0"/>
              <a:t> </a:t>
            </a:r>
          </a:p>
          <a:p>
            <a:r>
              <a:rPr lang="de-DE" dirty="0" smtClean="0">
                <a:latin typeface="Franklin Gothic Book" panose="020B0503020102020204" pitchFamily="34" charset="0"/>
              </a:rPr>
              <a:t>Bremen 06.07.2022</a:t>
            </a:r>
            <a:endParaRPr lang="de-DE" dirty="0">
              <a:latin typeface="Franklin Gothic Book" panose="020B0503020102020204" pitchFamily="34" charset="0"/>
            </a:endParaRPr>
          </a:p>
        </p:txBody>
      </p:sp>
    </p:spTree>
    <p:extLst>
      <p:ext uri="{BB962C8B-B14F-4D97-AF65-F5344CB8AC3E}">
        <p14:creationId xmlns:p14="http://schemas.microsoft.com/office/powerpoint/2010/main" val="589550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906EA2B-30CE-4E0D-8EF2-FF5E7B4FF69C}"/>
              </a:ext>
            </a:extLst>
          </p:cNvPr>
          <p:cNvSpPr>
            <a:spLocks noGrp="1"/>
          </p:cNvSpPr>
          <p:nvPr>
            <p:ph type="title"/>
          </p:nvPr>
        </p:nvSpPr>
        <p:spPr/>
        <p:txBody>
          <a:bodyPr/>
          <a:lstStyle/>
          <a:p>
            <a:r>
              <a:rPr lang="de-DE" dirty="0" err="1"/>
              <a:t>itslearning</a:t>
            </a:r>
            <a:endParaRPr lang="de-DE" dirty="0"/>
          </a:p>
        </p:txBody>
      </p:sp>
      <p:sp>
        <p:nvSpPr>
          <p:cNvPr id="17" name="Inhaltsplatzhalter 4">
            <a:extLst>
              <a:ext uri="{FF2B5EF4-FFF2-40B4-BE49-F238E27FC236}">
                <a16:creationId xmlns:a16="http://schemas.microsoft.com/office/drawing/2014/main" id="{B2C9FF1A-C5E3-4CA0-A2C3-53822FA0068A}"/>
              </a:ext>
            </a:extLst>
          </p:cNvPr>
          <p:cNvSpPr>
            <a:spLocks noGrp="1"/>
          </p:cNvSpPr>
          <p:nvPr>
            <p:ph idx="1"/>
          </p:nvPr>
        </p:nvSpPr>
        <p:spPr>
          <a:xfrm>
            <a:off x="2027238" y="2455863"/>
            <a:ext cx="9145587" cy="2963862"/>
          </a:xfrm>
        </p:spPr>
        <p:txBody>
          <a:bodyPr anchor="ctr"/>
          <a:lstStyle/>
          <a:p>
            <a:pPr marL="342900" lvl="1" indent="-342900">
              <a:spcBef>
                <a:spcPts val="600"/>
              </a:spcBef>
              <a:spcAft>
                <a:spcPts val="600"/>
              </a:spcAft>
            </a:pPr>
            <a:r>
              <a:rPr lang="de-DE" sz="2000" dirty="0"/>
              <a:t>Im Januar </a:t>
            </a:r>
            <a:r>
              <a:rPr lang="de-DE" sz="2000" dirty="0" smtClean="0"/>
              <a:t>2023 </a:t>
            </a:r>
            <a:r>
              <a:rPr lang="de-DE" sz="2000" dirty="0"/>
              <a:t>erhalten Sie einen Zugang zur Lernplattform ‚</a:t>
            </a:r>
            <a:r>
              <a:rPr lang="de-DE" sz="2000" dirty="0" err="1"/>
              <a:t>itslearning</a:t>
            </a:r>
            <a:r>
              <a:rPr lang="de-DE" sz="2000" dirty="0"/>
              <a:t>‘, die im Bundesland Bremen an allen Schulen genutzt wird bzw.</a:t>
            </a:r>
          </a:p>
          <a:p>
            <a:pPr marL="342900" lvl="1" indent="-342900">
              <a:spcBef>
                <a:spcPts val="600"/>
              </a:spcBef>
              <a:spcAft>
                <a:spcPts val="600"/>
              </a:spcAft>
            </a:pPr>
            <a:r>
              <a:rPr lang="de-DE" sz="2000" dirty="0"/>
              <a:t>Ihr Account aus dem POE wird verlängert.</a:t>
            </a:r>
          </a:p>
          <a:p>
            <a:pPr marL="342900" lvl="1" indent="-342900">
              <a:spcBef>
                <a:spcPts val="600"/>
              </a:spcBef>
              <a:spcAft>
                <a:spcPts val="600"/>
              </a:spcAft>
            </a:pPr>
            <a:r>
              <a:rPr lang="de-DE" sz="2000" dirty="0"/>
              <a:t>In einem „</a:t>
            </a:r>
            <a:r>
              <a:rPr lang="de-DE" sz="2000" dirty="0" err="1"/>
              <a:t>Unterstützungs“kurs</a:t>
            </a:r>
            <a:r>
              <a:rPr lang="de-DE" sz="2000" dirty="0"/>
              <a:t> finden Sie Kurzanleitungen etc. zur Funktionsweise.</a:t>
            </a:r>
          </a:p>
          <a:p>
            <a:pPr marL="0" lvl="1" indent="0">
              <a:spcBef>
                <a:spcPts val="600"/>
              </a:spcBef>
              <a:spcAft>
                <a:spcPts val="600"/>
              </a:spcAft>
              <a:buNone/>
            </a:pPr>
            <a:r>
              <a:rPr lang="de-DE" sz="2000" dirty="0"/>
              <a:t> </a:t>
            </a:r>
          </a:p>
        </p:txBody>
      </p:sp>
      <p:pic>
        <p:nvPicPr>
          <p:cNvPr id="3" name="Grafik 2">
            <a:extLst>
              <a:ext uri="{FF2B5EF4-FFF2-40B4-BE49-F238E27FC236}">
                <a16:creationId xmlns:a16="http://schemas.microsoft.com/office/drawing/2014/main" id="{C375219C-2BE1-4270-9C9A-319CA8543078}"/>
              </a:ext>
            </a:extLst>
          </p:cNvPr>
          <p:cNvPicPr>
            <a:picLocks noChangeAspect="1"/>
          </p:cNvPicPr>
          <p:nvPr/>
        </p:nvPicPr>
        <p:blipFill rotWithShape="1">
          <a:blip r:embed="rId3"/>
          <a:srcRect l="27265" t="27933" r="28437" b="32688"/>
          <a:stretch/>
        </p:blipFill>
        <p:spPr>
          <a:xfrm>
            <a:off x="6812293" y="4465121"/>
            <a:ext cx="4360532" cy="2099708"/>
          </a:xfrm>
          <a:prstGeom prst="rect">
            <a:avLst/>
          </a:prstGeom>
        </p:spPr>
      </p:pic>
    </p:spTree>
    <p:extLst>
      <p:ext uri="{BB962C8B-B14F-4D97-AF65-F5344CB8AC3E}">
        <p14:creationId xmlns:p14="http://schemas.microsoft.com/office/powerpoint/2010/main" val="1247516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C538E-77DF-4DD9-B5D9-7D7C393DCE61}"/>
              </a:ext>
            </a:extLst>
          </p:cNvPr>
          <p:cNvSpPr>
            <a:spLocks noGrp="1"/>
          </p:cNvSpPr>
          <p:nvPr>
            <p:ph type="ctrTitle"/>
          </p:nvPr>
        </p:nvSpPr>
        <p:spPr/>
        <p:txBody>
          <a:bodyPr/>
          <a:lstStyle/>
          <a:p>
            <a:r>
              <a:rPr lang="de-DE" dirty="0"/>
              <a:t>Und nach dem Praxissemester keine Praxis mehr bis zum Abschluss?</a:t>
            </a:r>
          </a:p>
        </p:txBody>
      </p:sp>
      <p:sp>
        <p:nvSpPr>
          <p:cNvPr id="3" name="Untertitel 2">
            <a:extLst>
              <a:ext uri="{FF2B5EF4-FFF2-40B4-BE49-F238E27FC236}">
                <a16:creationId xmlns:a16="http://schemas.microsoft.com/office/drawing/2014/main" id="{E092FE9F-3D28-4989-B230-C1B5502C5DF6}"/>
              </a:ext>
            </a:extLst>
          </p:cNvPr>
          <p:cNvSpPr>
            <a:spLocks noGrp="1"/>
          </p:cNvSpPr>
          <p:nvPr>
            <p:ph type="subTitle" idx="1"/>
          </p:nvPr>
        </p:nvSpPr>
        <p:spPr/>
        <p:txBody>
          <a:bodyPr/>
          <a:lstStyle/>
          <a:p>
            <a:pPr>
              <a:spcBef>
                <a:spcPts val="0"/>
              </a:spcBef>
              <a:spcAft>
                <a:spcPts val="600"/>
              </a:spcAft>
            </a:pPr>
            <a:r>
              <a:rPr lang="de-DE" sz="2000" dirty="0"/>
              <a:t>Doch: </a:t>
            </a:r>
          </a:p>
          <a:p>
            <a:pPr>
              <a:spcBef>
                <a:spcPts val="0"/>
              </a:spcBef>
              <a:spcAft>
                <a:spcPts val="600"/>
              </a:spcAft>
            </a:pPr>
            <a:r>
              <a:rPr lang="de-DE" sz="2000" b="1" dirty="0"/>
              <a:t>Studien-Praxis-Projekte</a:t>
            </a:r>
            <a:r>
              <a:rPr lang="de-DE" sz="1800" dirty="0"/>
              <a:t> ermöglichen nach dem Praxissemester die Arbeit an konkreten, schulisch relevanten Themen.</a:t>
            </a:r>
          </a:p>
          <a:p>
            <a:pPr>
              <a:spcBef>
                <a:spcPts val="0"/>
              </a:spcBef>
              <a:spcAft>
                <a:spcPts val="600"/>
              </a:spcAft>
            </a:pPr>
            <a:r>
              <a:rPr lang="de-DE" sz="1800" dirty="0"/>
              <a:t>Gleichzeitig sind sie die ideale Vorbereitung auf die Masterarbeit.</a:t>
            </a:r>
          </a:p>
          <a:p>
            <a:pPr>
              <a:spcBef>
                <a:spcPts val="0"/>
              </a:spcBef>
              <a:spcAft>
                <a:spcPts val="600"/>
              </a:spcAft>
            </a:pPr>
            <a:endParaRPr lang="de-DE" sz="1800" dirty="0"/>
          </a:p>
          <a:p>
            <a:pPr>
              <a:spcBef>
                <a:spcPts val="0"/>
              </a:spcBef>
              <a:spcAft>
                <a:spcPts val="600"/>
              </a:spcAft>
            </a:pPr>
            <a:r>
              <a:rPr lang="de-DE" sz="1800" dirty="0"/>
              <a:t>Mehr Infos unter www.uni-bremen.de/spp</a:t>
            </a:r>
          </a:p>
          <a:p>
            <a:pPr>
              <a:spcBef>
                <a:spcPts val="0"/>
              </a:spcBef>
              <a:spcAft>
                <a:spcPts val="600"/>
              </a:spcAft>
            </a:pPr>
            <a:endParaRPr lang="de-DE" sz="1800" dirty="0"/>
          </a:p>
        </p:txBody>
      </p:sp>
      <p:pic>
        <p:nvPicPr>
          <p:cNvPr id="5" name="Grafik 4">
            <a:extLst>
              <a:ext uri="{FF2B5EF4-FFF2-40B4-BE49-F238E27FC236}">
                <a16:creationId xmlns:a16="http://schemas.microsoft.com/office/drawing/2014/main" id="{17FC77FB-E07A-4DC2-AECC-CC2C6367E67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934575" y="4678242"/>
            <a:ext cx="1381495" cy="1363712"/>
          </a:xfrm>
          <a:prstGeom prst="rect">
            <a:avLst/>
          </a:prstGeom>
        </p:spPr>
      </p:pic>
    </p:spTree>
    <p:extLst>
      <p:ext uri="{BB962C8B-B14F-4D97-AF65-F5344CB8AC3E}">
        <p14:creationId xmlns:p14="http://schemas.microsoft.com/office/powerpoint/2010/main" val="1302190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C538E-77DF-4DD9-B5D9-7D7C393DCE61}"/>
              </a:ext>
            </a:extLst>
          </p:cNvPr>
          <p:cNvSpPr>
            <a:spLocks noGrp="1"/>
          </p:cNvSpPr>
          <p:nvPr>
            <p:ph type="ctrTitle"/>
          </p:nvPr>
        </p:nvSpPr>
        <p:spPr/>
        <p:txBody>
          <a:bodyPr/>
          <a:lstStyle/>
          <a:p>
            <a:endParaRPr lang="de-DE" dirty="0"/>
          </a:p>
        </p:txBody>
      </p:sp>
      <p:sp>
        <p:nvSpPr>
          <p:cNvPr id="3" name="Untertitel 2">
            <a:extLst>
              <a:ext uri="{FF2B5EF4-FFF2-40B4-BE49-F238E27FC236}">
                <a16:creationId xmlns:a16="http://schemas.microsoft.com/office/drawing/2014/main" id="{E092FE9F-3D28-4989-B230-C1B5502C5DF6}"/>
              </a:ext>
            </a:extLst>
          </p:cNvPr>
          <p:cNvSpPr>
            <a:spLocks noGrp="1"/>
          </p:cNvSpPr>
          <p:nvPr>
            <p:ph type="subTitle" idx="1"/>
          </p:nvPr>
        </p:nvSpPr>
        <p:spPr/>
        <p:txBody>
          <a:bodyPr/>
          <a:lstStyle/>
          <a:p>
            <a:r>
              <a:rPr lang="de-DE" sz="6000" cap="small" dirty="0"/>
              <a:t>Die Anmeldung</a:t>
            </a:r>
            <a:endParaRPr lang="de-DE" sz="6000" dirty="0">
              <a:latin typeface="Franklin Gothic Book" panose="020B0503020102020204" pitchFamily="34" charset="0"/>
            </a:endParaRPr>
          </a:p>
        </p:txBody>
      </p:sp>
    </p:spTree>
    <p:extLst>
      <p:ext uri="{BB962C8B-B14F-4D97-AF65-F5344CB8AC3E}">
        <p14:creationId xmlns:p14="http://schemas.microsoft.com/office/powerpoint/2010/main" val="17145364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11">
            <a:extLst>
              <a:ext uri="{FF2B5EF4-FFF2-40B4-BE49-F238E27FC236}">
                <a16:creationId xmlns:a16="http://schemas.microsoft.com/office/drawing/2014/main" id="{54AAC6F0-FB6B-4E2A-BF6E-D2BED117D1F9}"/>
              </a:ext>
            </a:extLst>
          </p:cNvPr>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1308" r="1308"/>
          <a:stretch/>
        </p:blipFill>
        <p:spPr bwMode="auto">
          <a:xfrm>
            <a:off x="7635120" y="1117955"/>
            <a:ext cx="4414837" cy="50165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1">
            <a:extLst>
              <a:ext uri="{FF2B5EF4-FFF2-40B4-BE49-F238E27FC236}">
                <a16:creationId xmlns:a16="http://schemas.microsoft.com/office/drawing/2014/main" id="{16C1270B-99F4-46F9-93A9-F26D181B5E29}"/>
              </a:ext>
            </a:extLst>
          </p:cNvPr>
          <p:cNvSpPr txBox="1">
            <a:spLocks/>
          </p:cNvSpPr>
          <p:nvPr/>
        </p:nvSpPr>
        <p:spPr bwMode="gray">
          <a:xfrm>
            <a:off x="1738267" y="1001240"/>
            <a:ext cx="5800292" cy="590478"/>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spc="50" baseline="0">
                <a:solidFill>
                  <a:schemeClr val="tx1"/>
                </a:solidFill>
                <a:latin typeface="+mj-lt"/>
                <a:ea typeface="+mj-ea"/>
                <a:cs typeface="+mj-cs"/>
              </a:defRPr>
            </a:lvl1pPr>
          </a:lstStyle>
          <a:p>
            <a:r>
              <a:rPr lang="de-DE" cap="small" dirty="0"/>
              <a:t>Wie funktioniert die Anmeldung?</a:t>
            </a:r>
            <a:endParaRPr lang="de-DE" dirty="0"/>
          </a:p>
        </p:txBody>
      </p:sp>
      <p:sp>
        <p:nvSpPr>
          <p:cNvPr id="9" name="Inhaltsplatzhalter 2">
            <a:extLst>
              <a:ext uri="{FF2B5EF4-FFF2-40B4-BE49-F238E27FC236}">
                <a16:creationId xmlns:a16="http://schemas.microsoft.com/office/drawing/2014/main" id="{718B94E4-DEB2-43BB-BC31-ADF1C143C12C}"/>
              </a:ext>
            </a:extLst>
          </p:cNvPr>
          <p:cNvSpPr>
            <a:spLocks noGrp="1"/>
          </p:cNvSpPr>
          <p:nvPr>
            <p:ph idx="1"/>
          </p:nvPr>
        </p:nvSpPr>
        <p:spPr>
          <a:xfrm>
            <a:off x="1738267" y="2105418"/>
            <a:ext cx="5616886" cy="3247817"/>
          </a:xfrm>
        </p:spPr>
        <p:txBody>
          <a:bodyPr/>
          <a:lstStyle/>
          <a:p>
            <a:pPr>
              <a:spcBef>
                <a:spcPts val="0"/>
              </a:spcBef>
              <a:spcAft>
                <a:spcPts val="600"/>
              </a:spcAft>
            </a:pPr>
            <a:r>
              <a:rPr lang="de-DE" sz="1600" dirty="0"/>
              <a:t>Die Anmeldung zum erfolgt über </a:t>
            </a:r>
            <a:r>
              <a:rPr lang="de-DE" sz="1600" dirty="0" err="1"/>
              <a:t>Stud.IP</a:t>
            </a:r>
            <a:r>
              <a:rPr lang="de-DE" sz="1600" dirty="0"/>
              <a:t>, klicken Sie auf der Startseite auf ‚Zentrum für Lehrerbildung‘,</a:t>
            </a:r>
          </a:p>
          <a:p>
            <a:pPr>
              <a:spcBef>
                <a:spcPts val="0"/>
              </a:spcBef>
              <a:spcAft>
                <a:spcPts val="600"/>
              </a:spcAft>
            </a:pPr>
            <a:r>
              <a:rPr lang="de-DE" dirty="0"/>
              <a:t>f</a:t>
            </a:r>
            <a:r>
              <a:rPr lang="de-DE" sz="1600" dirty="0"/>
              <a:t>olgen Sie der sich sukzessive öffnenden Maske,</a:t>
            </a:r>
          </a:p>
          <a:p>
            <a:pPr>
              <a:spcBef>
                <a:spcPts val="0"/>
              </a:spcBef>
              <a:spcAft>
                <a:spcPts val="600"/>
              </a:spcAft>
            </a:pPr>
            <a:r>
              <a:rPr lang="de-DE" sz="1600" dirty="0"/>
              <a:t>Hinweis nach erfolgter Anmeldung auf </a:t>
            </a:r>
            <a:r>
              <a:rPr lang="de-DE" sz="1600" dirty="0" err="1"/>
              <a:t>Stud.IP</a:t>
            </a:r>
            <a:r>
              <a:rPr lang="de-DE" sz="1600" dirty="0"/>
              <a:t>: </a:t>
            </a:r>
          </a:p>
          <a:p>
            <a:pPr marL="541338" lvl="1" indent="0">
              <a:spcAft>
                <a:spcPts val="600"/>
              </a:spcAft>
              <a:buNone/>
            </a:pPr>
            <a:r>
              <a:rPr lang="de-DE" sz="1400" i="1" dirty="0"/>
              <a:t>„Vielen Dank für Ihre Anmeldung. Sie erhalten eine Nachricht, sobald Sie einer Schule zugeteilt wurden.“</a:t>
            </a:r>
            <a:r>
              <a:rPr lang="de-DE" dirty="0"/>
              <a:t>, </a:t>
            </a:r>
          </a:p>
          <a:p>
            <a:pPr marL="541338" lvl="1" indent="0">
              <a:spcAft>
                <a:spcPts val="600"/>
              </a:spcAft>
              <a:buNone/>
            </a:pPr>
            <a:r>
              <a:rPr lang="de-DE" dirty="0"/>
              <a:t>es erfolgt keine Bestätigungs-E-Mail.</a:t>
            </a:r>
          </a:p>
          <a:p>
            <a:pPr>
              <a:spcBef>
                <a:spcPts val="0"/>
              </a:spcBef>
              <a:spcAft>
                <a:spcPts val="600"/>
              </a:spcAft>
            </a:pPr>
            <a:r>
              <a:rPr lang="de-DE" sz="1600" dirty="0"/>
              <a:t>Die Anmeldung kann über die </a:t>
            </a:r>
            <a:r>
              <a:rPr lang="de-DE" sz="1600" dirty="0" err="1"/>
              <a:t>Stud.IP</a:t>
            </a:r>
            <a:r>
              <a:rPr lang="de-DE" sz="1600" dirty="0"/>
              <a:t>-Startseite ‚Zentrum für Lehrerbildung‘ eingesehen werden</a:t>
            </a:r>
          </a:p>
          <a:p>
            <a:pPr marL="0" indent="0">
              <a:spcBef>
                <a:spcPts val="0"/>
              </a:spcBef>
              <a:buNone/>
            </a:pPr>
            <a:r>
              <a:rPr lang="de-DE" sz="1600" dirty="0"/>
              <a:t>Sie wissen nicht, ob Sie alles ‚richtig‘ gemacht haben? </a:t>
            </a:r>
          </a:p>
          <a:p>
            <a:pPr marL="0" indent="0">
              <a:spcBef>
                <a:spcPts val="0"/>
              </a:spcBef>
              <a:buNone/>
            </a:pPr>
            <a:r>
              <a:rPr lang="de-DE" sz="1600" dirty="0"/>
              <a:t>Es gibt Probleme beim Ausfüllen? </a:t>
            </a:r>
          </a:p>
          <a:p>
            <a:pPr marL="0" indent="0">
              <a:spcBef>
                <a:spcPts val="0"/>
              </a:spcBef>
              <a:buNone/>
            </a:pPr>
            <a:r>
              <a:rPr lang="de-DE" sz="1600" dirty="0"/>
              <a:t>Sie haben etwas vergessen? </a:t>
            </a:r>
            <a:endParaRPr lang="de-DE" dirty="0"/>
          </a:p>
          <a:p>
            <a:pPr marL="0" indent="0">
              <a:spcBef>
                <a:spcPts val="0"/>
              </a:spcBef>
              <a:buNone/>
            </a:pPr>
            <a:r>
              <a:rPr lang="de-DE" sz="1600" dirty="0"/>
              <a:t>	Machen Sie ggf. einen Screenshot und wenden Sie 	sich direkt an das Praxisbüro</a:t>
            </a:r>
          </a:p>
          <a:p>
            <a:endParaRPr lang="de-DE" dirty="0"/>
          </a:p>
        </p:txBody>
      </p:sp>
      <p:sp>
        <p:nvSpPr>
          <p:cNvPr id="10" name="Pfeil: nach rechts 9">
            <a:extLst>
              <a:ext uri="{FF2B5EF4-FFF2-40B4-BE49-F238E27FC236}">
                <a16:creationId xmlns:a16="http://schemas.microsoft.com/office/drawing/2014/main" id="{43DF1F3D-A80A-4C65-8067-8A551B6145CB}"/>
              </a:ext>
            </a:extLst>
          </p:cNvPr>
          <p:cNvSpPr/>
          <p:nvPr/>
        </p:nvSpPr>
        <p:spPr>
          <a:xfrm>
            <a:off x="8469297" y="4660776"/>
            <a:ext cx="648070" cy="25745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ln>
                <a:solidFill>
                  <a:schemeClr val="accent2"/>
                </a:solidFill>
              </a:ln>
              <a:solidFill>
                <a:schemeClr val="accent2"/>
              </a:solidFill>
            </a:endParaRPr>
          </a:p>
        </p:txBody>
      </p:sp>
      <p:sp>
        <p:nvSpPr>
          <p:cNvPr id="11" name="Textfeld 10">
            <a:extLst>
              <a:ext uri="{FF2B5EF4-FFF2-40B4-BE49-F238E27FC236}">
                <a16:creationId xmlns:a16="http://schemas.microsoft.com/office/drawing/2014/main" id="{D0C6763F-F355-44E6-AE8F-71A01BB86C90}"/>
              </a:ext>
            </a:extLst>
          </p:cNvPr>
          <p:cNvSpPr txBox="1"/>
          <p:nvPr/>
        </p:nvSpPr>
        <p:spPr>
          <a:xfrm>
            <a:off x="1738267" y="6508199"/>
            <a:ext cx="10576264" cy="307777"/>
          </a:xfrm>
          <a:prstGeom prst="rect">
            <a:avLst/>
          </a:prstGeom>
          <a:noFill/>
        </p:spPr>
        <p:txBody>
          <a:bodyPr wrap="square" rtlCol="0">
            <a:spAutoFit/>
          </a:bodyPr>
          <a:lstStyle/>
          <a:p>
            <a:r>
              <a:rPr lang="de-DE" sz="1400" dirty="0">
                <a:solidFill>
                  <a:schemeClr val="accent1">
                    <a:lumMod val="75000"/>
                  </a:schemeClr>
                </a:solidFill>
                <a:latin typeface="+mn-lt"/>
              </a:rPr>
              <a:t>Ausführliche Anleitung zur </a:t>
            </a:r>
            <a:r>
              <a:rPr lang="de-DE" sz="1400" dirty="0" err="1">
                <a:solidFill>
                  <a:schemeClr val="accent1">
                    <a:lumMod val="75000"/>
                  </a:schemeClr>
                </a:solidFill>
                <a:latin typeface="+mn-lt"/>
              </a:rPr>
              <a:t>Stud.IP</a:t>
            </a:r>
            <a:r>
              <a:rPr lang="de-DE" sz="1400" dirty="0">
                <a:solidFill>
                  <a:schemeClr val="accent1">
                    <a:lumMod val="75000"/>
                  </a:schemeClr>
                </a:solidFill>
                <a:latin typeface="+mn-lt"/>
              </a:rPr>
              <a:t>-Anmeldung unter </a:t>
            </a:r>
            <a:r>
              <a:rPr lang="de-DE" sz="1400" dirty="0">
                <a:solidFill>
                  <a:schemeClr val="accent1">
                    <a:lumMod val="75000"/>
                  </a:schemeClr>
                </a:solidFill>
                <a:latin typeface="+mn-lt"/>
                <a:hlinkClick r:id="rId3"/>
              </a:rPr>
              <a:t>www.uni-bremen.de/zflb</a:t>
            </a:r>
            <a:r>
              <a:rPr lang="de-DE" sz="1400" dirty="0">
                <a:solidFill>
                  <a:schemeClr val="accent1">
                    <a:lumMod val="75000"/>
                  </a:schemeClr>
                </a:solidFill>
                <a:latin typeface="+mn-lt"/>
              </a:rPr>
              <a:t> </a:t>
            </a:r>
            <a:r>
              <a:rPr lang="de-DE" sz="1400" dirty="0">
                <a:solidFill>
                  <a:schemeClr val="accent1">
                    <a:lumMod val="75000"/>
                  </a:schemeClr>
                </a:solidFill>
                <a:latin typeface="+mn-lt"/>
                <a:sym typeface="Wingdings" panose="05000000000000000000" pitchFamily="2" charset="2"/>
              </a:rPr>
              <a:t> Lehramtsstudium  Schulpraktika im Lehramt</a:t>
            </a:r>
            <a:endParaRPr lang="de-DE" sz="1400" dirty="0">
              <a:solidFill>
                <a:schemeClr val="accent1">
                  <a:lumMod val="75000"/>
                </a:schemeClr>
              </a:solidFill>
              <a:latin typeface="+mn-lt"/>
            </a:endParaRPr>
          </a:p>
        </p:txBody>
      </p:sp>
    </p:spTree>
    <p:extLst>
      <p:ext uri="{BB962C8B-B14F-4D97-AF65-F5344CB8AC3E}">
        <p14:creationId xmlns:p14="http://schemas.microsoft.com/office/powerpoint/2010/main" val="135647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AE6D6-4468-48D9-8859-BDB48A892223}"/>
              </a:ext>
            </a:extLst>
          </p:cNvPr>
          <p:cNvSpPr>
            <a:spLocks noGrp="1"/>
          </p:cNvSpPr>
          <p:nvPr>
            <p:ph type="title"/>
          </p:nvPr>
        </p:nvSpPr>
        <p:spPr>
          <a:xfrm>
            <a:off x="2027237" y="906282"/>
            <a:ext cx="9145586" cy="590478"/>
          </a:xfrm>
        </p:spPr>
        <p:txBody>
          <a:bodyPr/>
          <a:lstStyle/>
          <a:p>
            <a:r>
              <a:rPr lang="de-DE" sz="3600" cap="small" dirty="0"/>
              <a:t>Zeitablauf Praxissemester I</a:t>
            </a:r>
            <a:r>
              <a:rPr lang="de-DE" dirty="0"/>
              <a:t/>
            </a:r>
            <a:br>
              <a:rPr lang="de-DE" dirty="0"/>
            </a:br>
            <a:endParaRPr lang="de-DE" dirty="0"/>
          </a:p>
        </p:txBody>
      </p:sp>
      <p:graphicFrame>
        <p:nvGraphicFramePr>
          <p:cNvPr id="4" name="Tabelle 4">
            <a:extLst>
              <a:ext uri="{FF2B5EF4-FFF2-40B4-BE49-F238E27FC236}">
                <a16:creationId xmlns:a16="http://schemas.microsoft.com/office/drawing/2014/main" id="{972B1A62-6909-41D9-B357-641BB07615F4}"/>
              </a:ext>
            </a:extLst>
          </p:cNvPr>
          <p:cNvGraphicFramePr>
            <a:graphicFrameLocks noGrp="1"/>
          </p:cNvGraphicFramePr>
          <p:nvPr>
            <p:ph idx="1"/>
            <p:extLst>
              <p:ext uri="{D42A27DB-BD31-4B8C-83A1-F6EECF244321}">
                <p14:modId xmlns:p14="http://schemas.microsoft.com/office/powerpoint/2010/main" val="1118592490"/>
              </p:ext>
            </p:extLst>
          </p:nvPr>
        </p:nvGraphicFramePr>
        <p:xfrm>
          <a:off x="2027238" y="1496760"/>
          <a:ext cx="9145585" cy="5009384"/>
        </p:xfrm>
        <a:graphic>
          <a:graphicData uri="http://schemas.openxmlformats.org/drawingml/2006/table">
            <a:tbl>
              <a:tblPr firstRow="1" bandRow="1">
                <a:tableStyleId>{93296810-A885-4BE3-A3E7-6D5BEEA58F35}</a:tableStyleId>
              </a:tblPr>
              <a:tblGrid>
                <a:gridCol w="975042">
                  <a:extLst>
                    <a:ext uri="{9D8B030D-6E8A-4147-A177-3AD203B41FA5}">
                      <a16:colId xmlns:a16="http://schemas.microsoft.com/office/drawing/2014/main" val="1415498472"/>
                    </a:ext>
                  </a:extLst>
                </a:gridCol>
                <a:gridCol w="1569720">
                  <a:extLst>
                    <a:ext uri="{9D8B030D-6E8A-4147-A177-3AD203B41FA5}">
                      <a16:colId xmlns:a16="http://schemas.microsoft.com/office/drawing/2014/main" val="3331671178"/>
                    </a:ext>
                  </a:extLst>
                </a:gridCol>
                <a:gridCol w="1752600">
                  <a:extLst>
                    <a:ext uri="{9D8B030D-6E8A-4147-A177-3AD203B41FA5}">
                      <a16:colId xmlns:a16="http://schemas.microsoft.com/office/drawing/2014/main" val="1611220172"/>
                    </a:ext>
                  </a:extLst>
                </a:gridCol>
                <a:gridCol w="1356360">
                  <a:extLst>
                    <a:ext uri="{9D8B030D-6E8A-4147-A177-3AD203B41FA5}">
                      <a16:colId xmlns:a16="http://schemas.microsoft.com/office/drawing/2014/main" val="507870627"/>
                    </a:ext>
                  </a:extLst>
                </a:gridCol>
                <a:gridCol w="3491863">
                  <a:extLst>
                    <a:ext uri="{9D8B030D-6E8A-4147-A177-3AD203B41FA5}">
                      <a16:colId xmlns:a16="http://schemas.microsoft.com/office/drawing/2014/main" val="455887541"/>
                    </a:ext>
                  </a:extLst>
                </a:gridCol>
              </a:tblGrid>
              <a:tr h="534733">
                <a:tc>
                  <a:txBody>
                    <a:bodyPr/>
                    <a:lstStyle/>
                    <a:p>
                      <a:r>
                        <a:rPr lang="de-DE" dirty="0"/>
                        <a:t>Juli</a:t>
                      </a:r>
                    </a:p>
                  </a:txBody>
                  <a:tcPr/>
                </a:tc>
                <a:tc>
                  <a:txBody>
                    <a:bodyPr/>
                    <a:lstStyle/>
                    <a:p>
                      <a:r>
                        <a:rPr lang="de-DE" dirty="0"/>
                        <a:t>August</a:t>
                      </a:r>
                    </a:p>
                  </a:txBody>
                  <a:tcPr/>
                </a:tc>
                <a:tc>
                  <a:txBody>
                    <a:bodyPr/>
                    <a:lstStyle/>
                    <a:p>
                      <a:r>
                        <a:rPr lang="de-DE" dirty="0"/>
                        <a:t>September</a:t>
                      </a:r>
                    </a:p>
                  </a:txBody>
                  <a:tcPr/>
                </a:tc>
                <a:tc>
                  <a:txBody>
                    <a:bodyPr/>
                    <a:lstStyle/>
                    <a:p>
                      <a:r>
                        <a:rPr lang="de-DE" dirty="0"/>
                        <a:t>Oktober </a:t>
                      </a:r>
                    </a:p>
                  </a:txBody>
                  <a:tcPr/>
                </a:tc>
                <a:tc>
                  <a:txBody>
                    <a:bodyPr/>
                    <a:lstStyle/>
                    <a:p>
                      <a:r>
                        <a:rPr lang="de-DE"/>
                        <a:t>November</a:t>
                      </a:r>
                      <a:endParaRPr lang="de-DE" dirty="0"/>
                    </a:p>
                  </a:txBody>
                  <a:tcPr/>
                </a:tc>
                <a:extLst>
                  <a:ext uri="{0D108BD9-81ED-4DB2-BD59-A6C34878D82A}">
                    <a16:rowId xmlns:a16="http://schemas.microsoft.com/office/drawing/2014/main" val="124025644"/>
                  </a:ext>
                </a:extLst>
              </a:tr>
              <a:tr h="534733">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Formular im </a:t>
                      </a:r>
                      <a:r>
                        <a:rPr lang="de-DE" sz="1400" dirty="0" err="1"/>
                        <a:t>ZfLB</a:t>
                      </a:r>
                      <a:r>
                        <a:rPr lang="de-DE" sz="1400" dirty="0"/>
                        <a:t> anfragen und erweitertes Führungszeugnis beantragen </a:t>
                      </a:r>
                    </a:p>
                  </a:txBody>
                  <a:tcPr/>
                </a:tc>
                <a:tc hMerge="1">
                  <a:txBody>
                    <a:bodyPr/>
                    <a:lstStyle/>
                    <a:p>
                      <a:endParaRPr lang="de-DE"/>
                    </a:p>
                  </a:txBody>
                  <a:tcPr/>
                </a:tc>
                <a:tc hMerge="1">
                  <a:txBody>
                    <a:bodyPr/>
                    <a:lstStyle/>
                    <a:p>
                      <a:endParaRPr lang="de-DE"/>
                    </a:p>
                  </a:txBody>
                  <a:tcPr/>
                </a:tc>
                <a:tc hMerge="1">
                  <a:txBody>
                    <a:bodyPr/>
                    <a:lstStyle/>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p>
                  </a:txBody>
                  <a:tcPr/>
                </a:tc>
                <a:extLst>
                  <a:ext uri="{0D108BD9-81ED-4DB2-BD59-A6C34878D82A}">
                    <a16:rowId xmlns:a16="http://schemas.microsoft.com/office/drawing/2014/main" val="1864648170"/>
                  </a:ext>
                </a:extLst>
              </a:tr>
              <a:tr h="534733">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i="1" dirty="0"/>
                        <a:t>Optional: Härtefallantrag außerhalb Bremens </a:t>
                      </a:r>
                      <a:r>
                        <a:rPr lang="de-DE" sz="1400" i="1"/>
                        <a:t>mit Modulverantwortlichen </a:t>
                      </a:r>
                      <a:r>
                        <a:rPr lang="de-DE" sz="1400" i="1" dirty="0"/>
                        <a:t>klären</a:t>
                      </a:r>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764267982"/>
                  </a:ext>
                </a:extLst>
              </a:tr>
              <a:tr h="534733">
                <a:tc>
                  <a:txBody>
                    <a:bodyPr/>
                    <a:lstStyle/>
                    <a:p>
                      <a:endParaRPr lang="de-DE" sz="1400"/>
                    </a:p>
                  </a:txBody>
                  <a:tcPr/>
                </a:tc>
                <a:tc>
                  <a:txBody>
                    <a:bodyPr/>
                    <a:lstStyle/>
                    <a:p>
                      <a:endParaRPr lang="de-DE" sz="1400"/>
                    </a:p>
                  </a:txBody>
                  <a:tcPr/>
                </a:tc>
                <a:tc gridSpan="3">
                  <a:txBody>
                    <a:bodyPr/>
                    <a:lstStyle/>
                    <a:p>
                      <a:r>
                        <a:rPr lang="de-DE" sz="1400" i="1"/>
                        <a:t>Optional: Härtefallantrag außerhalb Bremens mit Schule klären</a:t>
                      </a:r>
                      <a:endParaRPr lang="de-DE" sz="1400"/>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571014058"/>
                  </a:ext>
                </a:extLst>
              </a:tr>
              <a:tr h="534733">
                <a:tc>
                  <a:txBody>
                    <a:bodyPr/>
                    <a:lstStyle/>
                    <a:p>
                      <a:endParaRPr lang="de-DE" sz="1400"/>
                    </a:p>
                  </a:txBody>
                  <a:tcPr/>
                </a:tc>
                <a:tc>
                  <a:txBody>
                    <a:bodyPr/>
                    <a:lstStyle/>
                    <a:p>
                      <a:endParaRPr lang="de-DE" sz="1400"/>
                    </a:p>
                  </a:txBody>
                  <a:tcPr/>
                </a:tc>
                <a:tc gridSpan="2">
                  <a:txBody>
                    <a:bodyPr/>
                    <a:lstStyle/>
                    <a:p>
                      <a:r>
                        <a:rPr lang="de-DE" sz="1400"/>
                        <a:t>Für Vorbereitungs-/ Begleitveranstaltungen der Fächer anmelden</a:t>
                      </a:r>
                    </a:p>
                  </a:txBody>
                  <a:tcPr/>
                </a:tc>
                <a:tc hMerge="1">
                  <a:txBody>
                    <a:bodyPr/>
                    <a:lstStyle/>
                    <a:p>
                      <a:endParaRPr lang="de-DE"/>
                    </a:p>
                  </a:txBody>
                  <a:tcPr/>
                </a:tc>
                <a:tc>
                  <a:txBody>
                    <a:bodyPr/>
                    <a:lstStyle/>
                    <a:p>
                      <a:endParaRPr lang="de-DE" sz="1400"/>
                    </a:p>
                  </a:txBody>
                  <a:tcPr/>
                </a:tc>
                <a:extLst>
                  <a:ext uri="{0D108BD9-81ED-4DB2-BD59-A6C34878D82A}">
                    <a16:rowId xmlns:a16="http://schemas.microsoft.com/office/drawing/2014/main" val="560376721"/>
                  </a:ext>
                </a:extLst>
              </a:tr>
              <a:tr h="534733">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r>
                        <a:rPr lang="de-DE" sz="1400" b="1"/>
                        <a:t>1.-15. Zum Praktikum anmelden</a:t>
                      </a:r>
                      <a:endParaRPr lang="de-DE" sz="1400"/>
                    </a:p>
                  </a:txBody>
                  <a:tcPr/>
                </a:tc>
                <a:extLst>
                  <a:ext uri="{0D108BD9-81ED-4DB2-BD59-A6C34878D82A}">
                    <a16:rowId xmlns:a16="http://schemas.microsoft.com/office/drawing/2014/main" val="1567443201"/>
                  </a:ext>
                </a:extLst>
              </a:tr>
              <a:tr h="534733">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r>
                        <a:rPr lang="de-DE" sz="1400" b="1" dirty="0"/>
                        <a:t>1.-15. Erweitertes Führungszeugnis und Immatrikulation nachweisen</a:t>
                      </a:r>
                      <a:endParaRPr lang="de-DE" sz="1400" dirty="0"/>
                    </a:p>
                  </a:txBody>
                  <a:tcPr/>
                </a:tc>
                <a:extLst>
                  <a:ext uri="{0D108BD9-81ED-4DB2-BD59-A6C34878D82A}">
                    <a16:rowId xmlns:a16="http://schemas.microsoft.com/office/drawing/2014/main" val="2348726113"/>
                  </a:ext>
                </a:extLst>
              </a:tr>
              <a:tr h="534733">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r>
                        <a:rPr lang="de-DE" sz="1400" i="1" dirty="0"/>
                        <a:t>Optional: 1.-15. Härtefallantrag stellen</a:t>
                      </a:r>
                      <a:endParaRPr lang="de-DE" sz="1400" dirty="0"/>
                    </a:p>
                  </a:txBody>
                  <a:tcPr/>
                </a:tc>
                <a:extLst>
                  <a:ext uri="{0D108BD9-81ED-4DB2-BD59-A6C34878D82A}">
                    <a16:rowId xmlns:a16="http://schemas.microsoft.com/office/drawing/2014/main" val="229032890"/>
                  </a:ext>
                </a:extLst>
              </a:tr>
              <a:tr h="534733">
                <a:tc>
                  <a:txBody>
                    <a:bodyPr/>
                    <a:lstStyle/>
                    <a:p>
                      <a:endParaRPr lang="de-DE" sz="1400"/>
                    </a:p>
                  </a:txBody>
                  <a:tcPr/>
                </a:tc>
                <a:tc>
                  <a:txBody>
                    <a:bodyPr/>
                    <a:lstStyle/>
                    <a:p>
                      <a:endParaRPr lang="de-DE" sz="1400" dirty="0"/>
                    </a:p>
                  </a:txBody>
                  <a:tcPr/>
                </a:tc>
                <a:tc>
                  <a:txBody>
                    <a:bodyPr/>
                    <a:lstStyle/>
                    <a:p>
                      <a:endParaRPr lang="de-DE" sz="1400" dirty="0"/>
                    </a:p>
                  </a:txBody>
                  <a:tcPr/>
                </a:tc>
                <a:tc>
                  <a:txBody>
                    <a:bodyPr/>
                    <a:lstStyle/>
                    <a:p>
                      <a:endParaRPr lang="de-DE" sz="1400" dirty="0"/>
                    </a:p>
                  </a:txBody>
                  <a:tcPr/>
                </a:tc>
                <a:tc>
                  <a:txBody>
                    <a:bodyPr/>
                    <a:lstStyle/>
                    <a:p>
                      <a:r>
                        <a:rPr lang="de-DE" sz="1400" i="1" dirty="0"/>
                        <a:t>Optional BA: 1.-15. 162CP+Abgabe BA-Arbeit nachweisen</a:t>
                      </a:r>
                      <a:endParaRPr lang="de-DE" sz="1400" dirty="0"/>
                    </a:p>
                  </a:txBody>
                  <a:tcPr/>
                </a:tc>
                <a:extLst>
                  <a:ext uri="{0D108BD9-81ED-4DB2-BD59-A6C34878D82A}">
                    <a16:rowId xmlns:a16="http://schemas.microsoft.com/office/drawing/2014/main" val="599176158"/>
                  </a:ext>
                </a:extLst>
              </a:tr>
            </a:tbl>
          </a:graphicData>
        </a:graphic>
      </p:graphicFrame>
    </p:spTree>
    <p:extLst>
      <p:ext uri="{BB962C8B-B14F-4D97-AF65-F5344CB8AC3E}">
        <p14:creationId xmlns:p14="http://schemas.microsoft.com/office/powerpoint/2010/main" val="3843105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AE6D6-4468-48D9-8859-BDB48A892223}"/>
              </a:ext>
            </a:extLst>
          </p:cNvPr>
          <p:cNvSpPr>
            <a:spLocks noGrp="1"/>
          </p:cNvSpPr>
          <p:nvPr>
            <p:ph type="title"/>
          </p:nvPr>
        </p:nvSpPr>
        <p:spPr>
          <a:xfrm>
            <a:off x="2027237" y="906282"/>
            <a:ext cx="9145586" cy="590478"/>
          </a:xfrm>
        </p:spPr>
        <p:txBody>
          <a:bodyPr/>
          <a:lstStyle/>
          <a:p>
            <a:r>
              <a:rPr lang="de-DE" sz="3600" cap="small" dirty="0"/>
              <a:t>Zeitablauf Anmeldung II</a:t>
            </a:r>
            <a:r>
              <a:rPr lang="de-DE" dirty="0"/>
              <a:t/>
            </a:r>
            <a:br>
              <a:rPr lang="de-DE" dirty="0"/>
            </a:br>
            <a:endParaRPr lang="de-DE" dirty="0"/>
          </a:p>
        </p:txBody>
      </p:sp>
      <p:graphicFrame>
        <p:nvGraphicFramePr>
          <p:cNvPr id="3" name="Tabelle 4">
            <a:extLst>
              <a:ext uri="{FF2B5EF4-FFF2-40B4-BE49-F238E27FC236}">
                <a16:creationId xmlns:a16="http://schemas.microsoft.com/office/drawing/2014/main" id="{2DDF92BF-55E4-4FB4-A0FE-D34ECB169F5A}"/>
              </a:ext>
            </a:extLst>
          </p:cNvPr>
          <p:cNvGraphicFramePr>
            <a:graphicFrameLocks noGrp="1"/>
          </p:cNvGraphicFramePr>
          <p:nvPr>
            <p:extLst>
              <p:ext uri="{D42A27DB-BD31-4B8C-83A1-F6EECF244321}">
                <p14:modId xmlns:p14="http://schemas.microsoft.com/office/powerpoint/2010/main" val="295946744"/>
              </p:ext>
            </p:extLst>
          </p:nvPr>
        </p:nvGraphicFramePr>
        <p:xfrm>
          <a:off x="2027236" y="1506920"/>
          <a:ext cx="9205355" cy="4504816"/>
        </p:xfrm>
        <a:graphic>
          <a:graphicData uri="http://schemas.openxmlformats.org/drawingml/2006/table">
            <a:tbl>
              <a:tblPr firstRow="1" bandRow="1">
                <a:tableStyleId>{93296810-A885-4BE3-A3E7-6D5BEEA58F35}</a:tableStyleId>
              </a:tblPr>
              <a:tblGrid>
                <a:gridCol w="1841071">
                  <a:extLst>
                    <a:ext uri="{9D8B030D-6E8A-4147-A177-3AD203B41FA5}">
                      <a16:colId xmlns:a16="http://schemas.microsoft.com/office/drawing/2014/main" val="3818547335"/>
                    </a:ext>
                  </a:extLst>
                </a:gridCol>
                <a:gridCol w="2319133">
                  <a:extLst>
                    <a:ext uri="{9D8B030D-6E8A-4147-A177-3AD203B41FA5}">
                      <a16:colId xmlns:a16="http://schemas.microsoft.com/office/drawing/2014/main" val="1883503200"/>
                    </a:ext>
                  </a:extLst>
                </a:gridCol>
                <a:gridCol w="2042160">
                  <a:extLst>
                    <a:ext uri="{9D8B030D-6E8A-4147-A177-3AD203B41FA5}">
                      <a16:colId xmlns:a16="http://schemas.microsoft.com/office/drawing/2014/main" val="1478096888"/>
                    </a:ext>
                  </a:extLst>
                </a:gridCol>
                <a:gridCol w="219919">
                  <a:extLst>
                    <a:ext uri="{9D8B030D-6E8A-4147-A177-3AD203B41FA5}">
                      <a16:colId xmlns:a16="http://schemas.microsoft.com/office/drawing/2014/main" val="1618458670"/>
                    </a:ext>
                  </a:extLst>
                </a:gridCol>
                <a:gridCol w="2783072">
                  <a:extLst>
                    <a:ext uri="{9D8B030D-6E8A-4147-A177-3AD203B41FA5}">
                      <a16:colId xmlns:a16="http://schemas.microsoft.com/office/drawing/2014/main" val="1766264502"/>
                    </a:ext>
                  </a:extLst>
                </a:gridCol>
              </a:tblGrid>
              <a:tr h="423480">
                <a:tc>
                  <a:txBody>
                    <a:bodyPr/>
                    <a:lstStyle/>
                    <a:p>
                      <a:r>
                        <a:rPr lang="de-DE" dirty="0"/>
                        <a:t>November</a:t>
                      </a:r>
                    </a:p>
                  </a:txBody>
                  <a:tcPr/>
                </a:tc>
                <a:tc>
                  <a:txBody>
                    <a:bodyPr/>
                    <a:lstStyle/>
                    <a:p>
                      <a:r>
                        <a:rPr lang="de-DE" dirty="0"/>
                        <a:t>Dezember</a:t>
                      </a:r>
                    </a:p>
                  </a:txBody>
                  <a:tcPr/>
                </a:tc>
                <a:tc>
                  <a:txBody>
                    <a:bodyPr/>
                    <a:lstStyle/>
                    <a:p>
                      <a:r>
                        <a:rPr lang="de-DE" dirty="0"/>
                        <a:t>Januar</a:t>
                      </a:r>
                    </a:p>
                  </a:txBody>
                  <a:tcPr/>
                </a:tc>
                <a:tc>
                  <a:txBody>
                    <a:bodyPr/>
                    <a:lstStyle/>
                    <a:p>
                      <a:endParaRPr lang="de-DE"/>
                    </a:p>
                  </a:txBody>
                  <a:tcPr/>
                </a:tc>
                <a:tc>
                  <a:txBody>
                    <a:bodyPr/>
                    <a:lstStyle/>
                    <a:p>
                      <a:r>
                        <a:rPr lang="de-DE" dirty="0"/>
                        <a:t>Februar</a:t>
                      </a:r>
                    </a:p>
                  </a:txBody>
                  <a:tcPr/>
                </a:tc>
                <a:extLst>
                  <a:ext uri="{0D108BD9-81ED-4DB2-BD59-A6C34878D82A}">
                    <a16:rowId xmlns:a16="http://schemas.microsoft.com/office/drawing/2014/main" val="2119982480"/>
                  </a:ext>
                </a:extLst>
              </a:tr>
              <a:tr h="7300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i="1" dirty="0"/>
                        <a:t>Praxisbüro intern: Zuweisungsplanung</a:t>
                      </a:r>
                    </a:p>
                  </a:txBody>
                  <a:tcPr/>
                </a:tc>
                <a:tc hMerge="1">
                  <a:txBody>
                    <a:bodyPr/>
                    <a:lstStyle/>
                    <a:p>
                      <a:endParaRPr lang="de-DE" dirty="0"/>
                    </a:p>
                  </a:txBody>
                  <a:tcPr/>
                </a:tc>
                <a:tc>
                  <a:txBody>
                    <a:bodyPr/>
                    <a:lstStyle/>
                    <a:p>
                      <a:endParaRPr lang="de-DE" sz="1400" dirty="0"/>
                    </a:p>
                  </a:txBody>
                  <a:tcPr/>
                </a:tc>
                <a:tc>
                  <a:txBody>
                    <a:bodyPr/>
                    <a:lstStyle/>
                    <a:p>
                      <a:endParaRPr lang="de-DE" sz="1400"/>
                    </a:p>
                  </a:txBody>
                  <a:tcPr/>
                </a:tc>
                <a:tc>
                  <a:txBody>
                    <a:bodyPr/>
                    <a:lstStyle/>
                    <a:p>
                      <a:endParaRPr lang="de-DE" sz="1400" dirty="0"/>
                    </a:p>
                  </a:txBody>
                  <a:tcPr/>
                </a:tc>
                <a:extLst>
                  <a:ext uri="{0D108BD9-81ED-4DB2-BD59-A6C34878D82A}">
                    <a16:rowId xmlns:a16="http://schemas.microsoft.com/office/drawing/2014/main" val="2790430513"/>
                  </a:ext>
                </a:extLst>
              </a:tr>
              <a:tr h="730028">
                <a:tc>
                  <a:txBody>
                    <a:bodyPr/>
                    <a:lstStyle/>
                    <a:p>
                      <a:endParaRPr lang="de-DE"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Mitte Dez: Informationen zur Schulzuweisung werden verschickt</a:t>
                      </a:r>
                    </a:p>
                  </a:txBody>
                  <a:tcPr/>
                </a:tc>
                <a:tc>
                  <a:txBody>
                    <a:bodyPr/>
                    <a:lstStyle/>
                    <a:p>
                      <a:endParaRPr lang="de-DE" sz="1400"/>
                    </a:p>
                  </a:txBody>
                  <a:tcPr/>
                </a:tc>
                <a:tc>
                  <a:txBody>
                    <a:bodyPr/>
                    <a:lstStyle/>
                    <a:p>
                      <a:endParaRPr lang="de-DE" sz="1400"/>
                    </a:p>
                  </a:txBody>
                  <a:tcPr/>
                </a:tc>
                <a:tc>
                  <a:txBody>
                    <a:bodyPr/>
                    <a:lstStyle/>
                    <a:p>
                      <a:endParaRPr lang="de-DE" sz="1400"/>
                    </a:p>
                  </a:txBody>
                  <a:tcPr/>
                </a:tc>
                <a:extLst>
                  <a:ext uri="{0D108BD9-81ED-4DB2-BD59-A6C34878D82A}">
                    <a16:rowId xmlns:a16="http://schemas.microsoft.com/office/drawing/2014/main" val="2149254444"/>
                  </a:ext>
                </a:extLst>
              </a:tr>
              <a:tr h="730028">
                <a:tc>
                  <a:txBody>
                    <a:bodyPr/>
                    <a:lstStyle/>
                    <a:p>
                      <a:endParaRPr lang="de-DE" sz="1400"/>
                    </a:p>
                  </a:txBody>
                  <a:tcPr/>
                </a:tc>
                <a:tc>
                  <a:txBody>
                    <a:bodyPr/>
                    <a:lstStyle/>
                    <a:p>
                      <a:endParaRPr lang="de-DE"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Kontakt mit der Schule aufnehmen</a:t>
                      </a:r>
                    </a:p>
                  </a:txBody>
                  <a:tcPr/>
                </a:tc>
                <a:tc>
                  <a:txBody>
                    <a:bodyPr/>
                    <a:lstStyle/>
                    <a:p>
                      <a:endParaRPr lang="de-DE" sz="1400" dirty="0"/>
                    </a:p>
                  </a:txBody>
                  <a:tcPr/>
                </a:tc>
                <a:tc>
                  <a:txBody>
                    <a:bodyPr/>
                    <a:lstStyle/>
                    <a:p>
                      <a:endParaRPr lang="de-DE" sz="1400"/>
                    </a:p>
                  </a:txBody>
                  <a:tcPr/>
                </a:tc>
                <a:extLst>
                  <a:ext uri="{0D108BD9-81ED-4DB2-BD59-A6C34878D82A}">
                    <a16:rowId xmlns:a16="http://schemas.microsoft.com/office/drawing/2014/main" val="634670985"/>
                  </a:ext>
                </a:extLst>
              </a:tr>
              <a:tr h="730028">
                <a:tc>
                  <a:txBody>
                    <a:bodyPr/>
                    <a:lstStyle/>
                    <a:p>
                      <a:endParaRPr lang="de-DE" sz="1400"/>
                    </a:p>
                  </a:txBody>
                  <a:tcPr/>
                </a:tc>
                <a:tc>
                  <a:txBody>
                    <a:bodyPr/>
                    <a:lstStyle/>
                    <a:p>
                      <a:endParaRPr lang="de-DE"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i="1" dirty="0"/>
                        <a:t>Optional BA: 10.1. Bestehen der BA-Arbeit nachweisen</a:t>
                      </a:r>
                    </a:p>
                  </a:txBody>
                  <a:tcPr/>
                </a:tc>
                <a:tc>
                  <a:txBody>
                    <a:bodyPr/>
                    <a:lstStyle/>
                    <a:p>
                      <a:endParaRPr lang="de-DE" sz="1400" dirty="0"/>
                    </a:p>
                  </a:txBody>
                  <a:tcPr/>
                </a:tc>
                <a:tc>
                  <a:txBody>
                    <a:bodyPr/>
                    <a:lstStyle/>
                    <a:p>
                      <a:endParaRPr lang="de-DE" sz="1400"/>
                    </a:p>
                  </a:txBody>
                  <a:tcPr/>
                </a:tc>
                <a:extLst>
                  <a:ext uri="{0D108BD9-81ED-4DB2-BD59-A6C34878D82A}">
                    <a16:rowId xmlns:a16="http://schemas.microsoft.com/office/drawing/2014/main" val="1139124064"/>
                  </a:ext>
                </a:extLst>
              </a:tr>
              <a:tr h="730028">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endParaRPr lang="de-DE"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i="0" dirty="0" smtClean="0"/>
                        <a:t>20.2</a:t>
                      </a:r>
                      <a:r>
                        <a:rPr lang="de-DE" sz="1400" b="1" i="0" dirty="0"/>
                        <a:t>. Beginn des Praxissemesters</a:t>
                      </a:r>
                      <a:r>
                        <a:rPr lang="de-DE" sz="1400" i="0" dirty="0"/>
                        <a:t>, Verschwiegenheitserklärung in der Schule abgeben und Masernschutznachweis vorlegen</a:t>
                      </a:r>
                    </a:p>
                  </a:txBody>
                  <a:tcPr/>
                </a:tc>
                <a:extLst>
                  <a:ext uri="{0D108BD9-81ED-4DB2-BD59-A6C34878D82A}">
                    <a16:rowId xmlns:a16="http://schemas.microsoft.com/office/drawing/2014/main" val="1294900246"/>
                  </a:ext>
                </a:extLst>
              </a:tr>
            </a:tbl>
          </a:graphicData>
        </a:graphic>
      </p:graphicFrame>
    </p:spTree>
    <p:extLst>
      <p:ext uri="{BB962C8B-B14F-4D97-AF65-F5344CB8AC3E}">
        <p14:creationId xmlns:p14="http://schemas.microsoft.com/office/powerpoint/2010/main" val="1001231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AE6D6-4468-48D9-8859-BDB48A892223}"/>
              </a:ext>
            </a:extLst>
          </p:cNvPr>
          <p:cNvSpPr>
            <a:spLocks noGrp="1"/>
          </p:cNvSpPr>
          <p:nvPr>
            <p:ph type="title"/>
          </p:nvPr>
        </p:nvSpPr>
        <p:spPr>
          <a:xfrm>
            <a:off x="2027237" y="906282"/>
            <a:ext cx="9145586" cy="590478"/>
          </a:xfrm>
        </p:spPr>
        <p:txBody>
          <a:bodyPr/>
          <a:lstStyle/>
          <a:p>
            <a:r>
              <a:rPr lang="de-DE" sz="3600" cap="small" dirty="0"/>
              <a:t>Zeitablauf Anmeldung III</a:t>
            </a:r>
            <a:r>
              <a:rPr lang="de-DE" dirty="0"/>
              <a:t/>
            </a:r>
            <a:br>
              <a:rPr lang="de-DE" dirty="0"/>
            </a:br>
            <a:endParaRPr lang="de-DE" dirty="0"/>
          </a:p>
        </p:txBody>
      </p:sp>
      <p:graphicFrame>
        <p:nvGraphicFramePr>
          <p:cNvPr id="4" name="Tabelle 4">
            <a:extLst>
              <a:ext uri="{FF2B5EF4-FFF2-40B4-BE49-F238E27FC236}">
                <a16:creationId xmlns:a16="http://schemas.microsoft.com/office/drawing/2014/main" id="{3C95FE9D-ADFE-482B-987E-65F6578EB59E}"/>
              </a:ext>
            </a:extLst>
          </p:cNvPr>
          <p:cNvGraphicFramePr>
            <a:graphicFrameLocks noGrp="1"/>
          </p:cNvGraphicFramePr>
          <p:nvPr>
            <p:extLst>
              <p:ext uri="{D42A27DB-BD31-4B8C-83A1-F6EECF244321}">
                <p14:modId xmlns:p14="http://schemas.microsoft.com/office/powerpoint/2010/main" val="2491018956"/>
              </p:ext>
            </p:extLst>
          </p:nvPr>
        </p:nvGraphicFramePr>
        <p:xfrm>
          <a:off x="2036762" y="1496760"/>
          <a:ext cx="9262376" cy="3506894"/>
        </p:xfrm>
        <a:graphic>
          <a:graphicData uri="http://schemas.openxmlformats.org/drawingml/2006/table">
            <a:tbl>
              <a:tblPr firstRow="1" bandRow="1">
                <a:tableStyleId>{93296810-A885-4BE3-A3E7-6D5BEEA58F35}</a:tableStyleId>
              </a:tblPr>
              <a:tblGrid>
                <a:gridCol w="3266758">
                  <a:extLst>
                    <a:ext uri="{9D8B030D-6E8A-4147-A177-3AD203B41FA5}">
                      <a16:colId xmlns:a16="http://schemas.microsoft.com/office/drawing/2014/main" val="1223103695"/>
                    </a:ext>
                  </a:extLst>
                </a:gridCol>
                <a:gridCol w="3124200">
                  <a:extLst>
                    <a:ext uri="{9D8B030D-6E8A-4147-A177-3AD203B41FA5}">
                      <a16:colId xmlns:a16="http://schemas.microsoft.com/office/drawing/2014/main" val="2366038148"/>
                    </a:ext>
                  </a:extLst>
                </a:gridCol>
                <a:gridCol w="259080">
                  <a:extLst>
                    <a:ext uri="{9D8B030D-6E8A-4147-A177-3AD203B41FA5}">
                      <a16:colId xmlns:a16="http://schemas.microsoft.com/office/drawing/2014/main" val="3787077345"/>
                    </a:ext>
                  </a:extLst>
                </a:gridCol>
                <a:gridCol w="2612338">
                  <a:extLst>
                    <a:ext uri="{9D8B030D-6E8A-4147-A177-3AD203B41FA5}">
                      <a16:colId xmlns:a16="http://schemas.microsoft.com/office/drawing/2014/main" val="2925955350"/>
                    </a:ext>
                  </a:extLst>
                </a:gridCol>
              </a:tblGrid>
              <a:tr h="370840">
                <a:tc>
                  <a:txBody>
                    <a:bodyPr/>
                    <a:lstStyle/>
                    <a:p>
                      <a:r>
                        <a:rPr lang="de-DE" dirty="0"/>
                        <a:t>Juni</a:t>
                      </a:r>
                    </a:p>
                  </a:txBody>
                  <a:tcPr/>
                </a:tc>
                <a:tc>
                  <a:txBody>
                    <a:bodyPr/>
                    <a:lstStyle/>
                    <a:p>
                      <a:r>
                        <a:rPr lang="de-DE" dirty="0"/>
                        <a:t>Juli</a:t>
                      </a:r>
                    </a:p>
                  </a:txBody>
                  <a:tcPr/>
                </a:tc>
                <a:tc>
                  <a:txBody>
                    <a:bodyPr/>
                    <a:lstStyle/>
                    <a:p>
                      <a:endParaRPr lang="de-DE" dirty="0"/>
                    </a:p>
                  </a:txBody>
                  <a:tcPr/>
                </a:tc>
                <a:tc>
                  <a:txBody>
                    <a:bodyPr/>
                    <a:lstStyle/>
                    <a:p>
                      <a:r>
                        <a:rPr lang="de-DE" dirty="0"/>
                        <a:t>September</a:t>
                      </a:r>
                    </a:p>
                  </a:txBody>
                  <a:tcPr/>
                </a:tc>
                <a:extLst>
                  <a:ext uri="{0D108BD9-81ED-4DB2-BD59-A6C34878D82A}">
                    <a16:rowId xmlns:a16="http://schemas.microsoft.com/office/drawing/2014/main" val="42899962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t>Bei </a:t>
                      </a:r>
                      <a:r>
                        <a:rPr lang="de-DE" sz="1400" b="0" dirty="0" err="1"/>
                        <a:t>Pabo</a:t>
                      </a:r>
                      <a:r>
                        <a:rPr lang="de-DE" sz="1400" b="0" dirty="0"/>
                        <a:t>/Flex </a:t>
                      </a:r>
                      <a:r>
                        <a:rPr lang="de-DE" sz="1400" b="0" dirty="0" err="1"/>
                        <a:t>now</a:t>
                      </a:r>
                      <a:r>
                        <a:rPr lang="de-DE" sz="1400" b="0" dirty="0"/>
                        <a:t> für Begleitveranstaltungen und Schulpraktischen Teil (15CP) anmelden </a:t>
                      </a:r>
                    </a:p>
                  </a:txBody>
                  <a:tcPr/>
                </a:tc>
                <a:tc>
                  <a:txBody>
                    <a:bodyPr/>
                    <a:lstStyle/>
                    <a:p>
                      <a:endParaRPr lang="de-DE" sz="1400"/>
                    </a:p>
                  </a:txBody>
                  <a:tcPr/>
                </a:tc>
                <a:tc>
                  <a:txBody>
                    <a:bodyPr/>
                    <a:lstStyle/>
                    <a:p>
                      <a:endParaRPr lang="de-DE" sz="1400"/>
                    </a:p>
                  </a:txBody>
                  <a:tcPr/>
                </a:tc>
                <a:tc>
                  <a:txBody>
                    <a:bodyPr/>
                    <a:lstStyle/>
                    <a:p>
                      <a:endParaRPr lang="de-DE" sz="1400"/>
                    </a:p>
                  </a:txBody>
                  <a:tcPr/>
                </a:tc>
                <a:extLst>
                  <a:ext uri="{0D108BD9-81ED-4DB2-BD59-A6C34878D82A}">
                    <a16:rowId xmlns:a16="http://schemas.microsoft.com/office/drawing/2014/main" val="1713363254"/>
                  </a:ext>
                </a:extLst>
              </a:tr>
              <a:tr h="626534">
                <a:tc>
                  <a:txBody>
                    <a:bodyPr/>
                    <a:lstStyle/>
                    <a:p>
                      <a:endParaRPr lang="de-DE"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0" dirty="0"/>
                        <a:t>Schulbescheinigung von Schule unterschreiben lassen</a:t>
                      </a:r>
                    </a:p>
                  </a:txBody>
                  <a:tcPr/>
                </a:tc>
                <a:tc>
                  <a:txBody>
                    <a:bodyPr/>
                    <a:lstStyle/>
                    <a:p>
                      <a:endParaRPr lang="de-DE" sz="1400"/>
                    </a:p>
                  </a:txBody>
                  <a:tcPr/>
                </a:tc>
                <a:tc>
                  <a:txBody>
                    <a:bodyPr/>
                    <a:lstStyle/>
                    <a:p>
                      <a:endParaRPr lang="de-DE" sz="1400"/>
                    </a:p>
                  </a:txBody>
                  <a:tcPr/>
                </a:tc>
                <a:extLst>
                  <a:ext uri="{0D108BD9-81ED-4DB2-BD59-A6C34878D82A}">
                    <a16:rowId xmlns:a16="http://schemas.microsoft.com/office/drawing/2014/main" val="608302978"/>
                  </a:ext>
                </a:extLst>
              </a:tr>
              <a:tr h="370840">
                <a:tc>
                  <a:txBody>
                    <a:bodyPr/>
                    <a:lstStyle/>
                    <a:p>
                      <a:endParaRPr lang="de-DE"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i="0" dirty="0"/>
                        <a:t>Feedbackbogen in Schule ausfüllen lassen</a:t>
                      </a:r>
                    </a:p>
                  </a:txBody>
                  <a:tcPr/>
                </a:tc>
                <a:tc>
                  <a:txBody>
                    <a:bodyPr/>
                    <a:lstStyle/>
                    <a:p>
                      <a:endParaRPr lang="de-DE" sz="1400"/>
                    </a:p>
                  </a:txBody>
                  <a:tcPr/>
                </a:tc>
                <a:tc>
                  <a:txBody>
                    <a:bodyPr/>
                    <a:lstStyle/>
                    <a:p>
                      <a:endParaRPr lang="de-DE" sz="1400"/>
                    </a:p>
                  </a:txBody>
                  <a:tcPr/>
                </a:tc>
                <a:extLst>
                  <a:ext uri="{0D108BD9-81ED-4DB2-BD59-A6C34878D82A}">
                    <a16:rowId xmlns:a16="http://schemas.microsoft.com/office/drawing/2014/main" val="1406238053"/>
                  </a:ext>
                </a:extLst>
              </a:tr>
              <a:tr h="370840">
                <a:tc>
                  <a:txBody>
                    <a:bodyPr/>
                    <a:lstStyle/>
                    <a:p>
                      <a:endParaRPr lang="de-DE"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i="1" dirty="0"/>
                        <a:t>An Praxissemesterevaluation teilnehmen (freiwillig)</a:t>
                      </a:r>
                    </a:p>
                  </a:txBody>
                  <a:tcPr/>
                </a:tc>
                <a:tc>
                  <a:txBody>
                    <a:bodyPr/>
                    <a:lstStyle/>
                    <a:p>
                      <a:endParaRPr lang="de-DE" sz="1400"/>
                    </a:p>
                  </a:txBody>
                  <a:tcPr/>
                </a:tc>
                <a:tc>
                  <a:txBody>
                    <a:bodyPr/>
                    <a:lstStyle/>
                    <a:p>
                      <a:endParaRPr lang="de-DE" sz="1400"/>
                    </a:p>
                  </a:txBody>
                  <a:tcPr/>
                </a:tc>
                <a:extLst>
                  <a:ext uri="{0D108BD9-81ED-4DB2-BD59-A6C34878D82A}">
                    <a16:rowId xmlns:a16="http://schemas.microsoft.com/office/drawing/2014/main" val="1818491380"/>
                  </a:ext>
                </a:extLst>
              </a:tr>
              <a:tr h="370840">
                <a:tc>
                  <a:txBody>
                    <a:bodyPr/>
                    <a:lstStyle/>
                    <a:p>
                      <a:endParaRPr lang="de-DE" sz="1400"/>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i="0" dirty="0"/>
                        <a:t>Schulbescheinigung im Praxisbüro </a:t>
                      </a:r>
                      <a:r>
                        <a:rPr lang="de-DE" sz="1400" i="0" dirty="0" smtClean="0"/>
                        <a:t>abgeben (Pflicht)</a:t>
                      </a:r>
                      <a:endParaRPr lang="de-DE" sz="1400" i="0"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065878974"/>
                  </a:ext>
                </a:extLst>
              </a:tr>
              <a:tr h="370840">
                <a:tc>
                  <a:txBody>
                    <a:bodyPr/>
                    <a:lstStyle/>
                    <a:p>
                      <a:endParaRPr lang="de-DE" sz="1400"/>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i="1" dirty="0"/>
                        <a:t>Feedbackbogen im Praxisbüro abgeben (freiwillig)</a:t>
                      </a:r>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386692768"/>
                  </a:ext>
                </a:extLst>
              </a:tr>
            </a:tbl>
          </a:graphicData>
        </a:graphic>
      </p:graphicFrame>
    </p:spTree>
    <p:extLst>
      <p:ext uri="{BB962C8B-B14F-4D97-AF65-F5344CB8AC3E}">
        <p14:creationId xmlns:p14="http://schemas.microsoft.com/office/powerpoint/2010/main" val="71696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C538E-77DF-4DD9-B5D9-7D7C393DCE61}"/>
              </a:ext>
            </a:extLst>
          </p:cNvPr>
          <p:cNvSpPr>
            <a:spLocks noGrp="1"/>
          </p:cNvSpPr>
          <p:nvPr>
            <p:ph type="ctrTitle"/>
          </p:nvPr>
        </p:nvSpPr>
        <p:spPr/>
        <p:txBody>
          <a:bodyPr/>
          <a:lstStyle/>
          <a:p>
            <a:endParaRPr lang="de-DE" dirty="0"/>
          </a:p>
        </p:txBody>
      </p:sp>
      <p:sp>
        <p:nvSpPr>
          <p:cNvPr id="3" name="Untertitel 2">
            <a:extLst>
              <a:ext uri="{FF2B5EF4-FFF2-40B4-BE49-F238E27FC236}">
                <a16:creationId xmlns:a16="http://schemas.microsoft.com/office/drawing/2014/main" id="{E092FE9F-3D28-4989-B230-C1B5502C5DF6}"/>
              </a:ext>
            </a:extLst>
          </p:cNvPr>
          <p:cNvSpPr>
            <a:spLocks noGrp="1"/>
          </p:cNvSpPr>
          <p:nvPr>
            <p:ph type="subTitle" idx="1"/>
          </p:nvPr>
        </p:nvSpPr>
        <p:spPr/>
        <p:txBody>
          <a:bodyPr/>
          <a:lstStyle/>
          <a:p>
            <a:r>
              <a:rPr lang="de-DE" sz="6000" cap="small" dirty="0"/>
              <a:t>Erforderliche Unterlagen</a:t>
            </a:r>
            <a:endParaRPr lang="de-DE" sz="6000" dirty="0">
              <a:latin typeface="Franklin Gothic Book" panose="020B0503020102020204" pitchFamily="34" charset="0"/>
            </a:endParaRPr>
          </a:p>
        </p:txBody>
      </p:sp>
    </p:spTree>
    <p:extLst>
      <p:ext uri="{BB962C8B-B14F-4D97-AF65-F5344CB8AC3E}">
        <p14:creationId xmlns:p14="http://schemas.microsoft.com/office/powerpoint/2010/main" val="3174223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E9A8D5-4916-4D9F-93FD-A673E84EF9BB}"/>
              </a:ext>
            </a:extLst>
          </p:cNvPr>
          <p:cNvSpPr>
            <a:spLocks noGrp="1"/>
          </p:cNvSpPr>
          <p:nvPr>
            <p:ph type="title"/>
          </p:nvPr>
        </p:nvSpPr>
        <p:spPr/>
        <p:txBody>
          <a:bodyPr/>
          <a:lstStyle/>
          <a:p>
            <a:r>
              <a:rPr lang="de-DE" sz="3600" cap="small" dirty="0"/>
              <a:t>Das Erweiterte Führungszeugnis I</a:t>
            </a:r>
            <a:endParaRPr lang="de-DE" dirty="0"/>
          </a:p>
        </p:txBody>
      </p:sp>
      <p:sp>
        <p:nvSpPr>
          <p:cNvPr id="3" name="Inhaltsplatzhalter 2">
            <a:extLst>
              <a:ext uri="{FF2B5EF4-FFF2-40B4-BE49-F238E27FC236}">
                <a16:creationId xmlns:a16="http://schemas.microsoft.com/office/drawing/2014/main" id="{9BC8DEBE-0ACD-493C-A5EE-768E22BAB2D7}"/>
              </a:ext>
            </a:extLst>
          </p:cNvPr>
          <p:cNvSpPr>
            <a:spLocks noGrp="1"/>
          </p:cNvSpPr>
          <p:nvPr>
            <p:ph idx="1"/>
          </p:nvPr>
        </p:nvSpPr>
        <p:spPr>
          <a:xfrm>
            <a:off x="2027238" y="2371748"/>
            <a:ext cx="9145587" cy="2963640"/>
          </a:xfrm>
        </p:spPr>
        <p:txBody>
          <a:bodyPr/>
          <a:lstStyle/>
          <a:p>
            <a:pPr marL="0" indent="0">
              <a:spcBef>
                <a:spcPts val="0"/>
              </a:spcBef>
              <a:spcAft>
                <a:spcPts val="600"/>
              </a:spcAft>
              <a:buNone/>
            </a:pPr>
            <a:r>
              <a:rPr lang="de-DE" sz="1800" b="1" dirty="0"/>
              <a:t>Begründung</a:t>
            </a:r>
          </a:p>
          <a:p>
            <a:pPr marL="0" indent="0">
              <a:spcBef>
                <a:spcPts val="0"/>
              </a:spcBef>
              <a:spcAft>
                <a:spcPts val="600"/>
              </a:spcAft>
              <a:buNone/>
            </a:pPr>
            <a:r>
              <a:rPr lang="de-DE" sz="1600" dirty="0"/>
              <a:t>Die Vorlage eines erweiterten Führungszeugnisses ohne Eintrag setzt eine Vorgabe der Bremischen Bildungsbehörde um und dient dem Schutz der </a:t>
            </a:r>
            <a:r>
              <a:rPr lang="de-DE" sz="1600" dirty="0" err="1"/>
              <a:t>Schüler:innen</a:t>
            </a:r>
            <a:r>
              <a:rPr lang="de-DE" sz="1600" dirty="0"/>
              <a:t>. </a:t>
            </a:r>
            <a:endParaRPr lang="de-DE" sz="1000" dirty="0"/>
          </a:p>
          <a:p>
            <a:pPr marL="0" indent="0">
              <a:spcBef>
                <a:spcPts val="0"/>
              </a:spcBef>
              <a:spcAft>
                <a:spcPts val="600"/>
              </a:spcAft>
              <a:buNone/>
            </a:pPr>
            <a:r>
              <a:rPr lang="de-DE" sz="1800" b="1" dirty="0"/>
              <a:t>Form des Nachweises</a:t>
            </a:r>
          </a:p>
          <a:p>
            <a:pPr marL="0" indent="0">
              <a:spcBef>
                <a:spcPts val="0"/>
              </a:spcBef>
              <a:spcAft>
                <a:spcPts val="600"/>
              </a:spcAft>
              <a:buNone/>
            </a:pPr>
            <a:r>
              <a:rPr lang="de-DE" sz="1600" dirty="0"/>
              <a:t>Es ist ein Original vorzulegen, das nicht älter als 6 Monate (= Mai </a:t>
            </a:r>
            <a:r>
              <a:rPr lang="de-DE" sz="1600" dirty="0" smtClean="0"/>
              <a:t>2022) </a:t>
            </a:r>
            <a:r>
              <a:rPr lang="de-DE" sz="1600" dirty="0"/>
              <a:t>sein darf. Bitte beachten Sie, dass ein ‚einfaches‘ Führungszeugnis nicht ausreichend ist.</a:t>
            </a:r>
            <a:endParaRPr lang="de-DE" sz="900" dirty="0"/>
          </a:p>
          <a:p>
            <a:pPr marL="0" indent="0">
              <a:spcBef>
                <a:spcPts val="0"/>
              </a:spcBef>
              <a:spcAft>
                <a:spcPts val="600"/>
              </a:spcAft>
              <a:buNone/>
            </a:pPr>
            <a:r>
              <a:rPr lang="de-DE" sz="1800" b="1" dirty="0"/>
              <a:t>Ausschluss</a:t>
            </a:r>
          </a:p>
          <a:p>
            <a:pPr marL="0" indent="0">
              <a:spcBef>
                <a:spcPts val="0"/>
              </a:spcBef>
              <a:spcAft>
                <a:spcPts val="600"/>
              </a:spcAft>
              <a:buNone/>
            </a:pPr>
            <a:r>
              <a:rPr lang="de-DE" sz="1600" dirty="0"/>
              <a:t>Wird das erweiterte Führungszeugnis nicht fristgerecht vorgelegt, ist eine Zuweisung zum Praktikum nicht möglich.</a:t>
            </a:r>
          </a:p>
          <a:p>
            <a:pPr marL="0" indent="0">
              <a:spcBef>
                <a:spcPts val="0"/>
              </a:spcBef>
              <a:spcAft>
                <a:spcPts val="600"/>
              </a:spcAft>
              <a:buNone/>
            </a:pPr>
            <a:r>
              <a:rPr lang="de-DE" sz="1600" dirty="0"/>
              <a:t>Im Falle eines Eintrags im erweiterten Führungszeugnis entscheidet die Bremische Bildungsbehörde über die Zulassung zum Praktikum. Wenden Sie sich zunächst an das Praxisbüro.</a:t>
            </a:r>
          </a:p>
          <a:p>
            <a:endParaRPr lang="de-DE" dirty="0"/>
          </a:p>
        </p:txBody>
      </p:sp>
    </p:spTree>
    <p:extLst>
      <p:ext uri="{BB962C8B-B14F-4D97-AF65-F5344CB8AC3E}">
        <p14:creationId xmlns:p14="http://schemas.microsoft.com/office/powerpoint/2010/main" val="12533532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398FD8-4FD9-4F54-979E-3B55801636F3}"/>
              </a:ext>
            </a:extLst>
          </p:cNvPr>
          <p:cNvSpPr>
            <a:spLocks noGrp="1"/>
          </p:cNvSpPr>
          <p:nvPr>
            <p:ph type="title"/>
          </p:nvPr>
        </p:nvSpPr>
        <p:spPr>
          <a:xfrm>
            <a:off x="1734653" y="1382337"/>
            <a:ext cx="5620500" cy="590478"/>
          </a:xfrm>
        </p:spPr>
        <p:txBody>
          <a:bodyPr/>
          <a:lstStyle/>
          <a:p>
            <a:r>
              <a:rPr lang="de-DE" sz="3600" cap="small" dirty="0"/>
              <a:t>Das Erweiterte Führungszeugnis II</a:t>
            </a:r>
            <a:endParaRPr lang="de-DE" dirty="0"/>
          </a:p>
        </p:txBody>
      </p:sp>
      <p:sp>
        <p:nvSpPr>
          <p:cNvPr id="3" name="Inhaltsplatzhalter 2">
            <a:extLst>
              <a:ext uri="{FF2B5EF4-FFF2-40B4-BE49-F238E27FC236}">
                <a16:creationId xmlns:a16="http://schemas.microsoft.com/office/drawing/2014/main" id="{15972FAC-09B7-4EAF-84B8-25B62F048C60}"/>
              </a:ext>
            </a:extLst>
          </p:cNvPr>
          <p:cNvSpPr>
            <a:spLocks noGrp="1"/>
          </p:cNvSpPr>
          <p:nvPr>
            <p:ph idx="1"/>
          </p:nvPr>
        </p:nvSpPr>
        <p:spPr>
          <a:xfrm>
            <a:off x="1738267" y="2558178"/>
            <a:ext cx="5616886" cy="3247817"/>
          </a:xfrm>
        </p:spPr>
        <p:txBody>
          <a:bodyPr/>
          <a:lstStyle/>
          <a:p>
            <a:pPr marL="0" indent="0">
              <a:spcBef>
                <a:spcPts val="0"/>
              </a:spcBef>
              <a:spcAft>
                <a:spcPts val="600"/>
              </a:spcAft>
              <a:buNone/>
            </a:pPr>
            <a:r>
              <a:rPr lang="de-DE" sz="2000" b="1" dirty="0"/>
              <a:t>Formular zur Beantragung</a:t>
            </a:r>
          </a:p>
          <a:p>
            <a:pPr>
              <a:spcAft>
                <a:spcPts val="600"/>
              </a:spcAft>
            </a:pPr>
            <a:r>
              <a:rPr lang="de-DE" sz="1800" dirty="0"/>
              <a:t>Anfordern des personalisierten Schreibens für die Beantragung des Führungszeugnisses (</a:t>
            </a:r>
            <a:r>
              <a:rPr lang="de-DE" sz="1400" dirty="0">
                <a:sym typeface="Wingdings" panose="05000000000000000000" pitchFamily="2" charset="2"/>
                <a:hlinkClick r:id="rId3"/>
              </a:rPr>
              <a:t>www.uni-bremen.de/zflb</a:t>
            </a:r>
            <a:r>
              <a:rPr lang="de-DE" sz="1400" dirty="0">
                <a:sym typeface="Wingdings" panose="05000000000000000000" pitchFamily="2" charset="2"/>
              </a:rPr>
              <a:t>  Lehramtsstudium</a:t>
            </a:r>
            <a:r>
              <a:rPr lang="de-DE" sz="1800" dirty="0"/>
              <a:t>)</a:t>
            </a:r>
          </a:p>
          <a:p>
            <a:pPr>
              <a:spcAft>
                <a:spcPts val="600"/>
              </a:spcAft>
            </a:pPr>
            <a:r>
              <a:rPr lang="de-DE" sz="1800" dirty="0">
                <a:latin typeface="+mn-lt"/>
              </a:rPr>
              <a:t>Persönliche Beantragung des Führungszeugnisses im Meldeamt Ihres Wohnsitzes (Haupt- oder Nebenwohnsitz) oder</a:t>
            </a:r>
          </a:p>
          <a:p>
            <a:pPr>
              <a:spcAft>
                <a:spcPts val="600"/>
              </a:spcAft>
            </a:pPr>
            <a:r>
              <a:rPr lang="de-DE" sz="1800" dirty="0">
                <a:latin typeface="+mn-lt"/>
              </a:rPr>
              <a:t>online beim Bundesamt für Justiz (nur mit elektronischem Personalausweise)</a:t>
            </a:r>
          </a:p>
          <a:p>
            <a:endParaRPr lang="de-DE" dirty="0"/>
          </a:p>
          <a:p>
            <a:pPr marL="0" indent="0">
              <a:buNone/>
            </a:pPr>
            <a:endParaRPr lang="de-DE" dirty="0"/>
          </a:p>
        </p:txBody>
      </p:sp>
      <p:sp>
        <p:nvSpPr>
          <p:cNvPr id="8" name="Textfeld 7">
            <a:extLst>
              <a:ext uri="{FF2B5EF4-FFF2-40B4-BE49-F238E27FC236}">
                <a16:creationId xmlns:a16="http://schemas.microsoft.com/office/drawing/2014/main" id="{5C6DE4D5-4F08-428C-A155-D28531571D3A}"/>
              </a:ext>
            </a:extLst>
          </p:cNvPr>
          <p:cNvSpPr txBox="1"/>
          <p:nvPr/>
        </p:nvSpPr>
        <p:spPr>
          <a:xfrm>
            <a:off x="1899820" y="5661251"/>
            <a:ext cx="5877018" cy="1292662"/>
          </a:xfrm>
          <a:prstGeom prst="rect">
            <a:avLst/>
          </a:prstGeom>
          <a:noFill/>
        </p:spPr>
        <p:txBody>
          <a:bodyPr wrap="square" rtlCol="0">
            <a:spAutoFit/>
          </a:bodyPr>
          <a:lstStyle/>
          <a:p>
            <a:pPr marL="0" indent="0">
              <a:spcBef>
                <a:spcPts val="0"/>
              </a:spcBef>
              <a:spcAft>
                <a:spcPts val="600"/>
              </a:spcAft>
              <a:buNone/>
            </a:pPr>
            <a:r>
              <a:rPr lang="de-DE" dirty="0">
                <a:latin typeface="+mn-lt"/>
              </a:rPr>
              <a:t>Berücksichtigen Sie unbedingt die in Einzelfällen mehrwöchige Bearbeitungsdauer im Meldeamt</a:t>
            </a:r>
          </a:p>
          <a:p>
            <a:pPr>
              <a:spcAft>
                <a:spcPts val="600"/>
              </a:spcAft>
            </a:pPr>
            <a:endParaRPr lang="de-DE" sz="1600" dirty="0">
              <a:latin typeface="+mn-lt"/>
            </a:endParaRPr>
          </a:p>
          <a:p>
            <a:pPr algn="l"/>
            <a:endParaRPr lang="de-DE" sz="1600" dirty="0"/>
          </a:p>
        </p:txBody>
      </p:sp>
      <p:sp>
        <p:nvSpPr>
          <p:cNvPr id="9" name="Pfeil: nach rechts 8">
            <a:extLst>
              <a:ext uri="{FF2B5EF4-FFF2-40B4-BE49-F238E27FC236}">
                <a16:creationId xmlns:a16="http://schemas.microsoft.com/office/drawing/2014/main" id="{915E9E97-3E1B-4897-A686-91B320E9A196}"/>
              </a:ext>
            </a:extLst>
          </p:cNvPr>
          <p:cNvSpPr/>
          <p:nvPr/>
        </p:nvSpPr>
        <p:spPr>
          <a:xfrm>
            <a:off x="1633490" y="5805995"/>
            <a:ext cx="266330" cy="124288"/>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err="1"/>
          </a:p>
        </p:txBody>
      </p:sp>
      <p:pic>
        <p:nvPicPr>
          <p:cNvPr id="16" name="Grafik 15">
            <a:extLst>
              <a:ext uri="{FF2B5EF4-FFF2-40B4-BE49-F238E27FC236}">
                <a16:creationId xmlns:a16="http://schemas.microsoft.com/office/drawing/2014/main" id="{1F9772E5-F2CE-4965-9225-3765310C4A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5970" y="2558178"/>
            <a:ext cx="4271593" cy="2368929"/>
          </a:xfrm>
          <a:prstGeom prst="rect">
            <a:avLst/>
          </a:prstGeom>
        </p:spPr>
      </p:pic>
      <p:sp>
        <p:nvSpPr>
          <p:cNvPr id="17" name="Textfeld 16">
            <a:extLst>
              <a:ext uri="{FF2B5EF4-FFF2-40B4-BE49-F238E27FC236}">
                <a16:creationId xmlns:a16="http://schemas.microsoft.com/office/drawing/2014/main" id="{16FA28F5-AA58-4819-8527-181B4854F422}"/>
              </a:ext>
            </a:extLst>
          </p:cNvPr>
          <p:cNvSpPr txBox="1"/>
          <p:nvPr/>
        </p:nvSpPr>
        <p:spPr>
          <a:xfrm>
            <a:off x="8619466" y="5001791"/>
            <a:ext cx="2284600" cy="584775"/>
          </a:xfrm>
          <a:prstGeom prst="rect">
            <a:avLst/>
          </a:prstGeom>
          <a:noFill/>
        </p:spPr>
        <p:txBody>
          <a:bodyPr wrap="none" rtlCol="0">
            <a:spAutoFit/>
          </a:bodyPr>
          <a:lstStyle/>
          <a:p>
            <a:r>
              <a:rPr lang="de-DE" sz="1600" dirty="0">
                <a:latin typeface="+mn-lt"/>
              </a:rPr>
              <a:t>Kosten: derzeit ca. 13€</a:t>
            </a:r>
          </a:p>
          <a:p>
            <a:pPr algn="l"/>
            <a:endParaRPr lang="de-DE" sz="1600" dirty="0"/>
          </a:p>
        </p:txBody>
      </p:sp>
      <p:sp>
        <p:nvSpPr>
          <p:cNvPr id="18" name="Textfeld 17">
            <a:extLst>
              <a:ext uri="{FF2B5EF4-FFF2-40B4-BE49-F238E27FC236}">
                <a16:creationId xmlns:a16="http://schemas.microsoft.com/office/drawing/2014/main" id="{182C8FFE-1088-43F7-8428-C67C8D8EC336}"/>
              </a:ext>
            </a:extLst>
          </p:cNvPr>
          <p:cNvSpPr txBox="1"/>
          <p:nvPr/>
        </p:nvSpPr>
        <p:spPr>
          <a:xfrm>
            <a:off x="8451593" y="6454066"/>
            <a:ext cx="4429217" cy="584775"/>
          </a:xfrm>
          <a:prstGeom prst="rect">
            <a:avLst/>
          </a:prstGeom>
          <a:noFill/>
        </p:spPr>
        <p:txBody>
          <a:bodyPr wrap="square" rtlCol="0">
            <a:spAutoFit/>
          </a:bodyPr>
          <a:lstStyle/>
          <a:p>
            <a:r>
              <a:rPr lang="de-DE" sz="1600" dirty="0">
                <a:solidFill>
                  <a:srgbClr val="C00000"/>
                </a:solidFill>
                <a:latin typeface="+mn-lt"/>
              </a:rPr>
              <a:t>Nachweise vorlegen: siehe Folgefolien </a:t>
            </a:r>
          </a:p>
          <a:p>
            <a:pPr algn="l"/>
            <a:endParaRPr lang="de-DE" sz="1600" dirty="0"/>
          </a:p>
        </p:txBody>
      </p:sp>
    </p:spTree>
    <p:extLst>
      <p:ext uri="{BB962C8B-B14F-4D97-AF65-F5344CB8AC3E}">
        <p14:creationId xmlns:p14="http://schemas.microsoft.com/office/powerpoint/2010/main" val="13688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0C3C9-336E-4F9B-9CCA-73F86FE29014}"/>
              </a:ext>
            </a:extLst>
          </p:cNvPr>
          <p:cNvSpPr>
            <a:spLocks noGrp="1"/>
          </p:cNvSpPr>
          <p:nvPr>
            <p:ph type="title"/>
          </p:nvPr>
        </p:nvSpPr>
        <p:spPr/>
        <p:txBody>
          <a:bodyPr/>
          <a:lstStyle/>
          <a:p>
            <a:r>
              <a:rPr lang="de-DE" sz="3600" cap="small" dirty="0"/>
              <a:t>Ablauf</a:t>
            </a:r>
            <a:endParaRPr lang="de-DE" dirty="0">
              <a:latin typeface="Franklin Gothic Book" panose="020B0503020102020204" pitchFamily="34" charset="0"/>
            </a:endParaRPr>
          </a:p>
        </p:txBody>
      </p:sp>
      <p:sp>
        <p:nvSpPr>
          <p:cNvPr id="3" name="Inhaltsplatzhalter 2">
            <a:extLst>
              <a:ext uri="{FF2B5EF4-FFF2-40B4-BE49-F238E27FC236}">
                <a16:creationId xmlns:a16="http://schemas.microsoft.com/office/drawing/2014/main" id="{99B161F9-FE04-4C84-A012-252DA139D7AF}"/>
              </a:ext>
            </a:extLst>
          </p:cNvPr>
          <p:cNvSpPr>
            <a:spLocks noGrp="1"/>
          </p:cNvSpPr>
          <p:nvPr>
            <p:ph idx="1"/>
          </p:nvPr>
        </p:nvSpPr>
        <p:spPr>
          <a:xfrm>
            <a:off x="2027238" y="2456086"/>
            <a:ext cx="9145587" cy="2963640"/>
          </a:xfrm>
        </p:spPr>
        <p:txBody>
          <a:bodyPr/>
          <a:lstStyle/>
          <a:p>
            <a:pPr marL="457200" indent="-457200">
              <a:buAutoNum type="arabicPeriod"/>
            </a:pPr>
            <a:r>
              <a:rPr lang="de-DE" sz="2000" dirty="0" smtClean="0">
                <a:sym typeface="Wingdings" panose="05000000000000000000" pitchFamily="2" charset="2"/>
              </a:rPr>
              <a:t>Praxissemester allgemein</a:t>
            </a:r>
            <a:endParaRPr lang="de-DE" sz="2000" dirty="0">
              <a:sym typeface="Wingdings" panose="05000000000000000000" pitchFamily="2" charset="2"/>
            </a:endParaRPr>
          </a:p>
          <a:p>
            <a:pPr marL="457200" indent="-457200">
              <a:buAutoNum type="arabicPeriod"/>
            </a:pPr>
            <a:r>
              <a:rPr lang="de-DE" sz="2000" dirty="0" smtClean="0">
                <a:sym typeface="Wingdings" panose="05000000000000000000" pitchFamily="2" charset="2"/>
              </a:rPr>
              <a:t>Die </a:t>
            </a:r>
            <a:r>
              <a:rPr lang="de-DE" sz="2000" dirty="0">
                <a:sym typeface="Wingdings" panose="05000000000000000000" pitchFamily="2" charset="2"/>
              </a:rPr>
              <a:t>Anmeldung</a:t>
            </a:r>
          </a:p>
          <a:p>
            <a:pPr marL="457200" indent="-457200">
              <a:buAutoNum type="arabicPeriod"/>
            </a:pPr>
            <a:r>
              <a:rPr lang="de-DE" sz="2000" dirty="0">
                <a:sym typeface="Wingdings" panose="05000000000000000000" pitchFamily="2" charset="2"/>
              </a:rPr>
              <a:t>Erforderliche Unterlagen</a:t>
            </a:r>
          </a:p>
          <a:p>
            <a:pPr marL="0" indent="0">
              <a:buNone/>
            </a:pPr>
            <a:endParaRPr lang="de-DE" sz="1050" dirty="0">
              <a:sym typeface="Wingdings" panose="05000000000000000000" pitchFamily="2" charset="2"/>
            </a:endParaRPr>
          </a:p>
          <a:p>
            <a:pPr>
              <a:buFontTx/>
              <a:buChar char="-"/>
            </a:pPr>
            <a:r>
              <a:rPr lang="de-DE" sz="2000" dirty="0">
                <a:sym typeface="Wingdings" panose="05000000000000000000" pitchFamily="2" charset="2"/>
              </a:rPr>
              <a:t>Fragen? –</a:t>
            </a:r>
          </a:p>
          <a:p>
            <a:pPr>
              <a:buFontTx/>
              <a:buChar char="-"/>
            </a:pPr>
            <a:endParaRPr lang="de-DE" sz="1100" dirty="0">
              <a:sym typeface="Wingdings" panose="05000000000000000000" pitchFamily="2" charset="2"/>
            </a:endParaRPr>
          </a:p>
          <a:p>
            <a:pPr marL="457200" indent="-457200">
              <a:buFont typeface="+mj-lt"/>
              <a:buAutoNum type="arabicPeriod" startAt="4"/>
            </a:pPr>
            <a:r>
              <a:rPr lang="de-DE" sz="2000" dirty="0">
                <a:sym typeface="Wingdings" panose="05000000000000000000" pitchFamily="2" charset="2"/>
              </a:rPr>
              <a:t>Härtefälle</a:t>
            </a:r>
          </a:p>
          <a:p>
            <a:pPr marL="457200" indent="-457200">
              <a:buAutoNum type="arabicPeriod" startAt="4"/>
            </a:pPr>
            <a:r>
              <a:rPr lang="de-DE" sz="2000" dirty="0">
                <a:sym typeface="Wingdings" panose="05000000000000000000" pitchFamily="2" charset="2"/>
              </a:rPr>
              <a:t>Bachelorstudierende im </a:t>
            </a:r>
            <a:r>
              <a:rPr lang="de-DE" sz="2000" dirty="0" smtClean="0">
                <a:sym typeface="Wingdings" panose="05000000000000000000" pitchFamily="2" charset="2"/>
              </a:rPr>
              <a:t>Praxissemester</a:t>
            </a:r>
          </a:p>
          <a:p>
            <a:pPr marL="457200" indent="-457200">
              <a:buAutoNum type="arabicPeriod" startAt="4"/>
            </a:pPr>
            <a:r>
              <a:rPr lang="de-DE" sz="2000" dirty="0" smtClean="0">
                <a:sym typeface="Wingdings" panose="05000000000000000000" pitchFamily="2" charset="2"/>
              </a:rPr>
              <a:t>Praxissemester im Ausland</a:t>
            </a:r>
            <a:endParaRPr lang="de-DE" sz="2000" dirty="0">
              <a:sym typeface="Wingdings" panose="05000000000000000000" pitchFamily="2" charset="2"/>
            </a:endParaRPr>
          </a:p>
          <a:p>
            <a:pPr marL="0" indent="0">
              <a:buNone/>
            </a:pPr>
            <a:endParaRPr lang="de-DE" sz="1600" dirty="0"/>
          </a:p>
        </p:txBody>
      </p:sp>
    </p:spTree>
    <p:extLst>
      <p:ext uri="{BB962C8B-B14F-4D97-AF65-F5344CB8AC3E}">
        <p14:creationId xmlns:p14="http://schemas.microsoft.com/office/powerpoint/2010/main" val="335121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E9A8D5-4916-4D9F-93FD-A673E84EF9BB}"/>
              </a:ext>
            </a:extLst>
          </p:cNvPr>
          <p:cNvSpPr>
            <a:spLocks noGrp="1"/>
          </p:cNvSpPr>
          <p:nvPr>
            <p:ph type="title"/>
          </p:nvPr>
        </p:nvSpPr>
        <p:spPr/>
        <p:txBody>
          <a:bodyPr/>
          <a:lstStyle/>
          <a:p>
            <a:r>
              <a:rPr lang="de-DE" sz="3600" cap="small" dirty="0"/>
              <a:t>Masernschutz I</a:t>
            </a:r>
            <a:endParaRPr lang="de-DE" dirty="0"/>
          </a:p>
        </p:txBody>
      </p:sp>
      <p:sp>
        <p:nvSpPr>
          <p:cNvPr id="3" name="Inhaltsplatzhalter 2">
            <a:extLst>
              <a:ext uri="{FF2B5EF4-FFF2-40B4-BE49-F238E27FC236}">
                <a16:creationId xmlns:a16="http://schemas.microsoft.com/office/drawing/2014/main" id="{9BC8DEBE-0ACD-493C-A5EE-768E22BAB2D7}"/>
              </a:ext>
            </a:extLst>
          </p:cNvPr>
          <p:cNvSpPr>
            <a:spLocks noGrp="1"/>
          </p:cNvSpPr>
          <p:nvPr>
            <p:ph idx="1"/>
          </p:nvPr>
        </p:nvSpPr>
        <p:spPr>
          <a:xfrm>
            <a:off x="2027238" y="2371748"/>
            <a:ext cx="9145587" cy="2963640"/>
          </a:xfrm>
        </p:spPr>
        <p:txBody>
          <a:bodyPr/>
          <a:lstStyle/>
          <a:p>
            <a:pPr marL="0" indent="0">
              <a:buNone/>
            </a:pPr>
            <a:r>
              <a:rPr lang="de-DE" sz="1800" b="1" dirty="0"/>
              <a:t>Begründung</a:t>
            </a:r>
          </a:p>
          <a:p>
            <a:pPr marL="0" indent="0">
              <a:buNone/>
            </a:pPr>
            <a:r>
              <a:rPr lang="de-DE" sz="1800" dirty="0"/>
              <a:t>Der Nachweis eines bestehenden Masernschutzes ist für alle Personen erforderlich, die sich in Schule aufhalten. Diese Vorgabe geht auf das „Gesetz für den Schutz vor Masern und zur Stärkung der Impfprävention (Maserschutzgesetz)“ vom 10.02.2020 zurück.</a:t>
            </a:r>
          </a:p>
          <a:p>
            <a:pPr marL="0" indent="0">
              <a:buNone/>
            </a:pPr>
            <a:endParaRPr lang="de-DE" sz="1000" dirty="0"/>
          </a:p>
          <a:p>
            <a:pPr marL="0" indent="0">
              <a:buNone/>
            </a:pPr>
            <a:r>
              <a:rPr lang="de-DE" sz="1800" b="1" dirty="0"/>
              <a:t>Form des Masernschutzes</a:t>
            </a:r>
          </a:p>
          <a:p>
            <a:pPr marL="0" indent="0">
              <a:buNone/>
            </a:pPr>
            <a:r>
              <a:rPr lang="de-DE" sz="1800" dirty="0"/>
              <a:t>Nachzuweisen ist eine </a:t>
            </a:r>
            <a:r>
              <a:rPr lang="de-DE" sz="1800" b="1" dirty="0"/>
              <a:t>zweimalige</a:t>
            </a:r>
            <a:r>
              <a:rPr lang="de-DE" sz="1800" dirty="0"/>
              <a:t> Impfung gegen Masern (im Impfpass abgekürzt ‚MMR‘ oder ‚MMRV‘) oder eine ausreichende Immunität oder eine bestehende medizinische Kontraindikation.</a:t>
            </a:r>
          </a:p>
          <a:p>
            <a:pPr marL="0" indent="0">
              <a:buNone/>
            </a:pPr>
            <a:endParaRPr lang="de-DE" sz="1000" dirty="0"/>
          </a:p>
          <a:p>
            <a:pPr marL="0" indent="0">
              <a:buNone/>
            </a:pPr>
            <a:r>
              <a:rPr lang="de-DE" sz="1800" b="1" dirty="0"/>
              <a:t>Ausschluss</a:t>
            </a:r>
          </a:p>
          <a:p>
            <a:pPr marL="0" indent="0">
              <a:buNone/>
            </a:pPr>
            <a:r>
              <a:rPr lang="de-DE" sz="1800" dirty="0"/>
              <a:t>Ohne Nachweis ist eine Teilnahme am Praktikum nicht möglich. </a:t>
            </a:r>
          </a:p>
          <a:p>
            <a:pPr marL="0" indent="0">
              <a:buNone/>
            </a:pPr>
            <a:endParaRPr lang="de-DE" sz="1000" dirty="0"/>
          </a:p>
          <a:p>
            <a:pPr marL="0" indent="0">
              <a:buNone/>
            </a:pPr>
            <a:r>
              <a:rPr lang="de-DE" sz="1800" b="1" dirty="0"/>
              <a:t>Vorlage</a:t>
            </a:r>
          </a:p>
          <a:p>
            <a:pPr marL="0" indent="0">
              <a:buNone/>
            </a:pPr>
            <a:r>
              <a:rPr lang="de-DE" sz="1800" dirty="0"/>
              <a:t>Im Original am 1. Praktikumstag in der Schule. </a:t>
            </a:r>
            <a:endParaRPr lang="de-DE" sz="1100" dirty="0"/>
          </a:p>
          <a:p>
            <a:pPr marL="0" indent="0">
              <a:buNone/>
            </a:pPr>
            <a:endParaRPr lang="de-DE" dirty="0"/>
          </a:p>
        </p:txBody>
      </p:sp>
    </p:spTree>
    <p:extLst>
      <p:ext uri="{BB962C8B-B14F-4D97-AF65-F5344CB8AC3E}">
        <p14:creationId xmlns:p14="http://schemas.microsoft.com/office/powerpoint/2010/main" val="2329488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E9A8D5-4916-4D9F-93FD-A673E84EF9BB}"/>
              </a:ext>
            </a:extLst>
          </p:cNvPr>
          <p:cNvSpPr>
            <a:spLocks noGrp="1"/>
          </p:cNvSpPr>
          <p:nvPr>
            <p:ph type="title"/>
          </p:nvPr>
        </p:nvSpPr>
        <p:spPr/>
        <p:txBody>
          <a:bodyPr/>
          <a:lstStyle/>
          <a:p>
            <a:r>
              <a:rPr lang="de-DE" sz="3600" cap="small" dirty="0"/>
              <a:t>Masernschutz II</a:t>
            </a:r>
            <a:endParaRPr lang="de-DE" dirty="0"/>
          </a:p>
        </p:txBody>
      </p:sp>
      <p:sp>
        <p:nvSpPr>
          <p:cNvPr id="3" name="Inhaltsplatzhalter 2">
            <a:extLst>
              <a:ext uri="{FF2B5EF4-FFF2-40B4-BE49-F238E27FC236}">
                <a16:creationId xmlns:a16="http://schemas.microsoft.com/office/drawing/2014/main" id="{9BC8DEBE-0ACD-493C-A5EE-768E22BAB2D7}"/>
              </a:ext>
            </a:extLst>
          </p:cNvPr>
          <p:cNvSpPr>
            <a:spLocks noGrp="1"/>
          </p:cNvSpPr>
          <p:nvPr>
            <p:ph idx="1"/>
          </p:nvPr>
        </p:nvSpPr>
        <p:spPr>
          <a:xfrm>
            <a:off x="2027238" y="2371748"/>
            <a:ext cx="9145587" cy="2963640"/>
          </a:xfrm>
        </p:spPr>
        <p:txBody>
          <a:bodyPr/>
          <a:lstStyle/>
          <a:p>
            <a:pPr marL="0" indent="0">
              <a:buNone/>
            </a:pPr>
            <a:r>
              <a:rPr lang="de-DE" sz="1800" b="1" dirty="0"/>
              <a:t>Nachweise Masernschutz I</a:t>
            </a:r>
          </a:p>
          <a:p>
            <a:pPr marL="0" indent="0">
              <a:buNone/>
            </a:pPr>
            <a:endParaRPr lang="de-DE" sz="1800" b="1" dirty="0"/>
          </a:p>
          <a:p>
            <a:pPr lvl="0">
              <a:buFont typeface="+mj-lt"/>
              <a:buAutoNum type="arabicPeriod"/>
            </a:pPr>
            <a:r>
              <a:rPr lang="de-DE" sz="1800" u="sng" dirty="0"/>
              <a:t>Impfpass</a:t>
            </a:r>
            <a:endParaRPr lang="de-DE" sz="1800" dirty="0"/>
          </a:p>
          <a:p>
            <a:pPr marL="400050" lvl="1" indent="0">
              <a:buNone/>
            </a:pPr>
            <a:r>
              <a:rPr lang="de-DE" sz="1800" dirty="0"/>
              <a:t>Sind im Impfpass zwei Impfungen zu Masern eingetragen, kann der Nachweis über die Vorlage des Original-Impfpasses erfolgen (keine Kopie). </a:t>
            </a:r>
          </a:p>
          <a:p>
            <a:pPr marL="400050" lvl="1" indent="0">
              <a:buNone/>
            </a:pPr>
            <a:endParaRPr lang="de-DE" sz="1800" dirty="0"/>
          </a:p>
          <a:p>
            <a:pPr lvl="0">
              <a:buFont typeface="+mj-lt"/>
              <a:buAutoNum type="arabicPeriod"/>
            </a:pPr>
            <a:r>
              <a:rPr lang="de-DE" sz="1800" u="sng" dirty="0"/>
              <a:t>Ärztliches Zeugnis</a:t>
            </a:r>
            <a:endParaRPr lang="de-DE" sz="1800" dirty="0"/>
          </a:p>
          <a:p>
            <a:pPr marL="400050" lvl="1" indent="0">
              <a:buNone/>
            </a:pPr>
            <a:r>
              <a:rPr lang="de-DE" sz="1800" dirty="0"/>
              <a:t>Ihr Arzt kann eine kostenpflichtige Bescheinigung über einen bestehenden Masernschutz (Impfschutz oder Immunität) ausstellen. </a:t>
            </a:r>
          </a:p>
          <a:p>
            <a:pPr marL="0" indent="0">
              <a:buNone/>
            </a:pPr>
            <a:endParaRPr lang="de-DE" dirty="0"/>
          </a:p>
        </p:txBody>
      </p:sp>
      <p:sp>
        <p:nvSpPr>
          <p:cNvPr id="4" name="Textfeld 3">
            <a:extLst>
              <a:ext uri="{FF2B5EF4-FFF2-40B4-BE49-F238E27FC236}">
                <a16:creationId xmlns:a16="http://schemas.microsoft.com/office/drawing/2014/main" id="{FC62ABEE-68D9-4CF8-81C9-53A860A899AA}"/>
              </a:ext>
            </a:extLst>
          </p:cNvPr>
          <p:cNvSpPr txBox="1"/>
          <p:nvPr/>
        </p:nvSpPr>
        <p:spPr>
          <a:xfrm>
            <a:off x="8483848" y="5667635"/>
            <a:ext cx="356019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1">
              <a:spcBef>
                <a:spcPts val="0"/>
              </a:spcBef>
              <a:spcAft>
                <a:spcPts val="600"/>
              </a:spcAft>
            </a:pPr>
            <a:r>
              <a:rPr lang="de-DE" sz="1800" dirty="0">
                <a:latin typeface="+mn-lt"/>
              </a:rPr>
              <a:t>Weitere Antworten zum Masernschutz: siehe FAQ auf der </a:t>
            </a:r>
            <a:r>
              <a:rPr lang="de-DE" sz="1800" dirty="0" err="1">
                <a:latin typeface="+mn-lt"/>
              </a:rPr>
              <a:t>ZfLB</a:t>
            </a:r>
            <a:r>
              <a:rPr lang="de-DE" sz="1800" dirty="0">
                <a:latin typeface="+mn-lt"/>
              </a:rPr>
              <a:t>-Homepage. </a:t>
            </a:r>
            <a:endParaRPr lang="de-DE" sz="1800" dirty="0">
              <a:solidFill>
                <a:srgbClr val="FFC000"/>
              </a:solidFill>
              <a:latin typeface="+mn-lt"/>
            </a:endParaRPr>
          </a:p>
        </p:txBody>
      </p:sp>
    </p:spTree>
    <p:extLst>
      <p:ext uri="{BB962C8B-B14F-4D97-AF65-F5344CB8AC3E}">
        <p14:creationId xmlns:p14="http://schemas.microsoft.com/office/powerpoint/2010/main" val="1985580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E9A8D5-4916-4D9F-93FD-A673E84EF9BB}"/>
              </a:ext>
            </a:extLst>
          </p:cNvPr>
          <p:cNvSpPr>
            <a:spLocks noGrp="1"/>
          </p:cNvSpPr>
          <p:nvPr>
            <p:ph type="title"/>
          </p:nvPr>
        </p:nvSpPr>
        <p:spPr/>
        <p:txBody>
          <a:bodyPr/>
          <a:lstStyle/>
          <a:p>
            <a:r>
              <a:rPr lang="de-DE" sz="3600" cap="small" dirty="0"/>
              <a:t>Masernschutz III</a:t>
            </a:r>
            <a:endParaRPr lang="de-DE" dirty="0"/>
          </a:p>
        </p:txBody>
      </p:sp>
      <p:sp>
        <p:nvSpPr>
          <p:cNvPr id="3" name="Inhaltsplatzhalter 2">
            <a:extLst>
              <a:ext uri="{FF2B5EF4-FFF2-40B4-BE49-F238E27FC236}">
                <a16:creationId xmlns:a16="http://schemas.microsoft.com/office/drawing/2014/main" id="{9BC8DEBE-0ACD-493C-A5EE-768E22BAB2D7}"/>
              </a:ext>
            </a:extLst>
          </p:cNvPr>
          <p:cNvSpPr>
            <a:spLocks noGrp="1"/>
          </p:cNvSpPr>
          <p:nvPr>
            <p:ph idx="1"/>
          </p:nvPr>
        </p:nvSpPr>
        <p:spPr>
          <a:xfrm>
            <a:off x="2027238" y="2371748"/>
            <a:ext cx="9145587" cy="2963640"/>
          </a:xfrm>
        </p:spPr>
        <p:txBody>
          <a:bodyPr/>
          <a:lstStyle/>
          <a:p>
            <a:pPr marL="0" indent="0">
              <a:buNone/>
            </a:pPr>
            <a:r>
              <a:rPr lang="de-DE" sz="1800" b="1" dirty="0"/>
              <a:t>Nachweise Masernschutz II</a:t>
            </a:r>
          </a:p>
          <a:p>
            <a:pPr marL="0" indent="0">
              <a:buNone/>
            </a:pPr>
            <a:endParaRPr lang="de-DE" sz="1600" dirty="0"/>
          </a:p>
          <a:p>
            <a:pPr lvl="0">
              <a:buFont typeface="+mj-lt"/>
              <a:buAutoNum type="arabicPeriod" startAt="3"/>
            </a:pPr>
            <a:r>
              <a:rPr lang="de-DE" u="sng" dirty="0"/>
              <a:t>Medizinische Kontraindikation</a:t>
            </a:r>
            <a:endParaRPr lang="de-DE" dirty="0"/>
          </a:p>
          <a:p>
            <a:pPr marL="400050" lvl="1" indent="0">
              <a:buNone/>
            </a:pPr>
            <a:r>
              <a:rPr lang="de-DE" dirty="0"/>
              <a:t>Kann eine Impfung aus medizinischen Gründen nicht erfolgen, ist ein kostenpflichtiges ärztliches Zeugnis erforderlich.</a:t>
            </a:r>
          </a:p>
          <a:p>
            <a:pPr lvl="0">
              <a:buFont typeface="+mj-lt"/>
              <a:buAutoNum type="arabicPeriod" startAt="4"/>
            </a:pPr>
            <a:r>
              <a:rPr lang="de-DE" u="sng" dirty="0"/>
              <a:t>Geburtsjahr vor 1971</a:t>
            </a:r>
            <a:r>
              <a:rPr lang="de-DE" dirty="0"/>
              <a:t>: </a:t>
            </a:r>
          </a:p>
          <a:p>
            <a:pPr marL="400050" lvl="1" indent="0">
              <a:buNone/>
            </a:pPr>
            <a:r>
              <a:rPr lang="de-DE" dirty="0"/>
              <a:t>Es ist kein Masernschutznachweis erforderlich, bitte weisen Sie Ihr Geburtsdatum über einen offiziellen Lichtbildausweis nach.</a:t>
            </a:r>
          </a:p>
          <a:p>
            <a:pPr lvl="0">
              <a:buFont typeface="+mj-lt"/>
              <a:buAutoNum type="arabicPeriod" startAt="5"/>
            </a:pPr>
            <a:r>
              <a:rPr lang="de-DE" u="sng" dirty="0"/>
              <a:t>Bescheinigung anderer Einrichtungen</a:t>
            </a:r>
            <a:endParaRPr lang="de-DE" dirty="0"/>
          </a:p>
          <a:p>
            <a:pPr marL="400050" lvl="1" indent="0">
              <a:buNone/>
            </a:pPr>
            <a:r>
              <a:rPr lang="de-DE" dirty="0"/>
              <a:t>Falls Sie den Nachweis über den Masernschutz bereits gegenüber einer anderen staatlichen Stelle geführt haben, wird eine Bescheinigung dieser Stelle als Nachweis akzeptiert. Solche Stellen sind bspw. Schulen, Kindertagesstätten, Krankenhäuser.</a:t>
            </a:r>
          </a:p>
          <a:p>
            <a:pPr marL="800100" lvl="2" indent="0">
              <a:buNone/>
            </a:pPr>
            <a:r>
              <a:rPr lang="de-DE" dirty="0"/>
              <a:t>→ Die Bescheinigung ist von der Leitung der Einrichtung zu erstellen und Bedarf ansonsten keiner besonderen Form.</a:t>
            </a:r>
          </a:p>
          <a:p>
            <a:pPr marL="0" indent="0">
              <a:buNone/>
            </a:pPr>
            <a:r>
              <a:rPr lang="de-DE" dirty="0"/>
              <a:t> </a:t>
            </a:r>
          </a:p>
          <a:p>
            <a:pPr marL="0" indent="0">
              <a:buNone/>
            </a:pPr>
            <a:endParaRPr lang="de-DE" dirty="0"/>
          </a:p>
        </p:txBody>
      </p:sp>
    </p:spTree>
    <p:extLst>
      <p:ext uri="{BB962C8B-B14F-4D97-AF65-F5344CB8AC3E}">
        <p14:creationId xmlns:p14="http://schemas.microsoft.com/office/powerpoint/2010/main" val="2996166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AE6D6-4468-48D9-8859-BDB48A892223}"/>
              </a:ext>
            </a:extLst>
          </p:cNvPr>
          <p:cNvSpPr>
            <a:spLocks noGrp="1"/>
          </p:cNvSpPr>
          <p:nvPr>
            <p:ph type="title"/>
          </p:nvPr>
        </p:nvSpPr>
        <p:spPr/>
        <p:txBody>
          <a:bodyPr/>
          <a:lstStyle/>
          <a:p>
            <a:r>
              <a:rPr lang="de-DE" sz="3600" cap="small" dirty="0"/>
              <a:t>Vorlage Nachweise I</a:t>
            </a:r>
            <a:endParaRPr lang="de-DE" dirty="0"/>
          </a:p>
        </p:txBody>
      </p:sp>
      <p:sp>
        <p:nvSpPr>
          <p:cNvPr id="3" name="Inhaltsplatzhalter 2">
            <a:extLst>
              <a:ext uri="{FF2B5EF4-FFF2-40B4-BE49-F238E27FC236}">
                <a16:creationId xmlns:a16="http://schemas.microsoft.com/office/drawing/2014/main" id="{175D4D14-CAD8-44CF-A20B-6AF47025FD92}"/>
              </a:ext>
            </a:extLst>
          </p:cNvPr>
          <p:cNvSpPr>
            <a:spLocks noGrp="1"/>
          </p:cNvSpPr>
          <p:nvPr>
            <p:ph idx="1"/>
          </p:nvPr>
        </p:nvSpPr>
        <p:spPr>
          <a:xfrm>
            <a:off x="2027238" y="2433892"/>
            <a:ext cx="9145587" cy="2963640"/>
          </a:xfrm>
        </p:spPr>
        <p:txBody>
          <a:bodyPr/>
          <a:lstStyle/>
          <a:p>
            <a:pPr marL="0" indent="0">
              <a:spcBef>
                <a:spcPts val="0"/>
              </a:spcBef>
              <a:spcAft>
                <a:spcPts val="600"/>
              </a:spcAft>
              <a:buNone/>
            </a:pPr>
            <a:endParaRPr lang="de-DE" sz="1600" dirty="0"/>
          </a:p>
          <a:p>
            <a:pPr marL="0" indent="0">
              <a:spcBef>
                <a:spcPts val="0"/>
              </a:spcBef>
              <a:spcAft>
                <a:spcPts val="600"/>
              </a:spcAft>
              <a:buNone/>
            </a:pPr>
            <a:r>
              <a:rPr lang="de-DE" sz="1600" dirty="0"/>
              <a:t>WANN: 		Im Anmeldezeitraum </a:t>
            </a:r>
            <a:r>
              <a:rPr lang="de-DE" sz="1600" b="1" dirty="0"/>
              <a:t>1.-</a:t>
            </a:r>
            <a:r>
              <a:rPr lang="de-DE" sz="1600" b="1" dirty="0" smtClean="0"/>
              <a:t>15.11.2022</a:t>
            </a:r>
            <a:endParaRPr lang="de-DE" sz="1600" b="1" dirty="0"/>
          </a:p>
          <a:p>
            <a:pPr marL="0" indent="0">
              <a:spcBef>
                <a:spcPts val="0"/>
              </a:spcBef>
              <a:spcAft>
                <a:spcPts val="600"/>
              </a:spcAft>
              <a:buNone/>
            </a:pPr>
            <a:endParaRPr lang="de-DE" sz="1600" b="1" dirty="0"/>
          </a:p>
          <a:p>
            <a:pPr marL="0" indent="0">
              <a:spcBef>
                <a:spcPts val="0"/>
              </a:spcBef>
              <a:spcAft>
                <a:spcPts val="600"/>
              </a:spcAft>
              <a:buNone/>
            </a:pPr>
            <a:r>
              <a:rPr lang="de-DE" sz="1600" dirty="0"/>
              <a:t>WELCHE:		1. Erweitertes Führungszeugnisses</a:t>
            </a:r>
          </a:p>
          <a:p>
            <a:pPr marL="0" indent="0">
              <a:spcBef>
                <a:spcPts val="0"/>
              </a:spcBef>
              <a:spcAft>
                <a:spcPts val="600"/>
              </a:spcAft>
              <a:buNone/>
            </a:pPr>
            <a:r>
              <a:rPr lang="de-DE" sz="1600" dirty="0"/>
              <a:t>		</a:t>
            </a:r>
            <a:r>
              <a:rPr lang="de-DE" dirty="0"/>
              <a:t>2</a:t>
            </a:r>
            <a:r>
              <a:rPr lang="de-DE" sz="1600" dirty="0"/>
              <a:t>. Immatrikulationsbescheinigung </a:t>
            </a:r>
          </a:p>
          <a:p>
            <a:pPr marL="0" indent="0">
              <a:spcBef>
                <a:spcPts val="0"/>
              </a:spcBef>
              <a:spcAft>
                <a:spcPts val="600"/>
              </a:spcAft>
              <a:buNone/>
            </a:pPr>
            <a:endParaRPr lang="de-DE" sz="1600" dirty="0">
              <a:highlight>
                <a:srgbClr val="FFFF00"/>
              </a:highlight>
            </a:endParaRPr>
          </a:p>
          <a:p>
            <a:pPr marL="0" indent="0">
              <a:spcBef>
                <a:spcPts val="0"/>
              </a:spcBef>
              <a:spcAft>
                <a:spcPts val="600"/>
              </a:spcAft>
              <a:buNone/>
            </a:pPr>
            <a:r>
              <a:rPr lang="de-DE" sz="1600" dirty="0"/>
              <a:t>	Optional: 	Härtefallantrag mit Nachweis</a:t>
            </a:r>
          </a:p>
          <a:p>
            <a:pPr marL="0" indent="0">
              <a:spcBef>
                <a:spcPts val="0"/>
              </a:spcBef>
              <a:spcAft>
                <a:spcPts val="600"/>
              </a:spcAft>
              <a:buNone/>
            </a:pPr>
            <a:r>
              <a:rPr lang="de-DE" sz="1600" dirty="0"/>
              <a:t>	              </a:t>
            </a:r>
            <a:r>
              <a:rPr lang="de-DE" dirty="0"/>
              <a:t>   </a:t>
            </a:r>
            <a:r>
              <a:rPr lang="de-DE" sz="1600" dirty="0"/>
              <a:t>Formular ‚Praxissemester außerhalb Bremens‘</a:t>
            </a:r>
          </a:p>
          <a:p>
            <a:pPr marL="0" indent="0">
              <a:spcBef>
                <a:spcPts val="0"/>
              </a:spcBef>
              <a:spcAft>
                <a:spcPts val="600"/>
              </a:spcAft>
              <a:buNone/>
            </a:pPr>
            <a:r>
              <a:rPr lang="de-DE" sz="1600" dirty="0"/>
              <a:t>		Nachweise für BA-Studierende (CP und Abgabe Bachelorarbeit)</a:t>
            </a:r>
            <a:endParaRPr lang="de-DE" sz="1200" dirty="0"/>
          </a:p>
        </p:txBody>
      </p:sp>
      <p:sp>
        <p:nvSpPr>
          <p:cNvPr id="5" name="Textfeld 4">
            <a:extLst>
              <a:ext uri="{FF2B5EF4-FFF2-40B4-BE49-F238E27FC236}">
                <a16:creationId xmlns:a16="http://schemas.microsoft.com/office/drawing/2014/main" id="{5C334136-7D58-4FC8-BE95-D55E4A1FBFED}"/>
              </a:ext>
            </a:extLst>
          </p:cNvPr>
          <p:cNvSpPr txBox="1"/>
          <p:nvPr/>
        </p:nvSpPr>
        <p:spPr>
          <a:xfrm>
            <a:off x="8796258" y="5676909"/>
            <a:ext cx="3299549" cy="86177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de-DE" sz="1800" dirty="0">
                <a:latin typeface="+mn-lt"/>
              </a:rPr>
              <a:t>Optionale Nachweise: </a:t>
            </a:r>
            <a:r>
              <a:rPr lang="de-DE" sz="1600" dirty="0">
                <a:latin typeface="+mn-lt"/>
              </a:rPr>
              <a:t>Informationen zu Härtefällen etc. im weiteren Verlauf der Präsentation</a:t>
            </a:r>
            <a:endParaRPr lang="de-DE" sz="1800" dirty="0">
              <a:latin typeface="+mn-lt"/>
            </a:endParaRPr>
          </a:p>
        </p:txBody>
      </p:sp>
    </p:spTree>
    <p:extLst>
      <p:ext uri="{BB962C8B-B14F-4D97-AF65-F5344CB8AC3E}">
        <p14:creationId xmlns:p14="http://schemas.microsoft.com/office/powerpoint/2010/main" val="165680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AE6D6-4468-48D9-8859-BDB48A892223}"/>
              </a:ext>
            </a:extLst>
          </p:cNvPr>
          <p:cNvSpPr>
            <a:spLocks noGrp="1"/>
          </p:cNvSpPr>
          <p:nvPr>
            <p:ph type="title"/>
          </p:nvPr>
        </p:nvSpPr>
        <p:spPr/>
        <p:txBody>
          <a:bodyPr/>
          <a:lstStyle/>
          <a:p>
            <a:r>
              <a:rPr lang="de-DE" sz="3600" cap="small" dirty="0"/>
              <a:t>Vorlage Nachweise II</a:t>
            </a:r>
            <a:endParaRPr lang="de-DE" dirty="0"/>
          </a:p>
        </p:txBody>
      </p:sp>
      <p:sp>
        <p:nvSpPr>
          <p:cNvPr id="3" name="Inhaltsplatzhalter 2">
            <a:extLst>
              <a:ext uri="{FF2B5EF4-FFF2-40B4-BE49-F238E27FC236}">
                <a16:creationId xmlns:a16="http://schemas.microsoft.com/office/drawing/2014/main" id="{175D4D14-CAD8-44CF-A20B-6AF47025FD92}"/>
              </a:ext>
            </a:extLst>
          </p:cNvPr>
          <p:cNvSpPr>
            <a:spLocks noGrp="1"/>
          </p:cNvSpPr>
          <p:nvPr>
            <p:ph idx="1"/>
          </p:nvPr>
        </p:nvSpPr>
        <p:spPr>
          <a:xfrm>
            <a:off x="2027238" y="2433891"/>
            <a:ext cx="9145587" cy="3940275"/>
          </a:xfrm>
        </p:spPr>
        <p:txBody>
          <a:bodyPr/>
          <a:lstStyle/>
          <a:p>
            <a:pPr marL="0" marR="0" lvl="0" indent="0" algn="l" defTabSz="914400" rtl="0" eaLnBrk="1" fontAlgn="base" latinLnBrk="0" hangingPunct="1">
              <a:lnSpc>
                <a:spcPct val="100000"/>
              </a:lnSpc>
              <a:spcBef>
                <a:spcPts val="0"/>
              </a:spcBef>
              <a:spcAft>
                <a:spcPts val="600"/>
              </a:spcAft>
              <a:buClrTx/>
              <a:buSzTx/>
              <a:buFontTx/>
              <a:buNone/>
              <a:tabLst/>
              <a:defRPr/>
            </a:pPr>
            <a:endParaRPr kumimoji="0" lang="de-DE" sz="2000" b="0" i="0" u="none" strike="noStrike" kern="0" cap="none" spc="0" normalizeH="0" baseline="0" noProof="0" dirty="0" smtClean="0">
              <a:ln>
                <a:noFill/>
              </a:ln>
              <a:solidFill>
                <a:prstClr val="black"/>
              </a:solidFill>
              <a:effectLst/>
              <a:uLnTx/>
              <a:uFillTx/>
              <a:latin typeface="Franklin Gothic Book"/>
              <a:ea typeface="+mn-ea"/>
              <a:cs typeface="+mn-cs"/>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0" lang="de-DE" sz="2000" b="0" i="0" u="none" strike="noStrike" kern="0" cap="none" spc="0" normalizeH="0" baseline="0" noProof="0" dirty="0" smtClean="0">
                <a:ln>
                  <a:noFill/>
                </a:ln>
                <a:solidFill>
                  <a:prstClr val="black"/>
                </a:solidFill>
                <a:effectLst/>
                <a:uLnTx/>
                <a:uFillTx/>
                <a:latin typeface="Franklin Gothic Book"/>
                <a:ea typeface="+mn-ea"/>
                <a:cs typeface="+mn-cs"/>
              </a:rPr>
              <a:t>WIE</a:t>
            </a:r>
            <a:r>
              <a:rPr kumimoji="0" lang="de-DE" sz="2000" b="0" i="0" u="none" strike="noStrike" kern="0" cap="none" spc="0" normalizeH="0" baseline="0" noProof="0" dirty="0">
                <a:ln>
                  <a:noFill/>
                </a:ln>
                <a:solidFill>
                  <a:prstClr val="black"/>
                </a:solidFill>
                <a:effectLst/>
                <a:uLnTx/>
                <a:uFillTx/>
                <a:latin typeface="Franklin Gothic Book"/>
                <a:ea typeface="+mn-ea"/>
                <a:cs typeface="+mn-cs"/>
              </a:rPr>
              <a:t>: 	</a:t>
            </a:r>
            <a:r>
              <a:rPr kumimoji="0" lang="de-DE" sz="2000" b="0" i="0" u="none" strike="noStrike" kern="0" cap="none" spc="0" normalizeH="0" baseline="0" noProof="0" dirty="0" smtClean="0">
                <a:ln>
                  <a:noFill/>
                </a:ln>
                <a:solidFill>
                  <a:schemeClr val="tx1">
                    <a:lumMod val="50000"/>
                  </a:schemeClr>
                </a:solidFill>
                <a:effectLst/>
                <a:uLnTx/>
                <a:uFillTx/>
                <a:latin typeface="Franklin Gothic Book"/>
                <a:ea typeface="+mn-ea"/>
                <a:cs typeface="+mn-cs"/>
              </a:rPr>
              <a:t>Die Vorlage </a:t>
            </a:r>
            <a:r>
              <a:rPr kumimoji="0" lang="de-DE" sz="2000" b="0" i="0" u="none" strike="noStrike" kern="0" cap="none" spc="0" normalizeH="0" baseline="0" noProof="0" dirty="0">
                <a:ln>
                  <a:noFill/>
                </a:ln>
                <a:solidFill>
                  <a:schemeClr val="tx1">
                    <a:lumMod val="50000"/>
                  </a:schemeClr>
                </a:solidFill>
                <a:effectLst/>
                <a:uLnTx/>
                <a:uFillTx/>
                <a:latin typeface="Franklin Gothic Book"/>
                <a:ea typeface="+mn-ea"/>
                <a:cs typeface="+mn-cs"/>
              </a:rPr>
              <a:t>der Nachweise </a:t>
            </a:r>
            <a:r>
              <a:rPr lang="de-DE" sz="2000" kern="0" spc="0" dirty="0" smtClean="0">
                <a:solidFill>
                  <a:schemeClr val="tx1">
                    <a:lumMod val="50000"/>
                  </a:schemeClr>
                </a:solidFill>
                <a:latin typeface="Franklin Gothic Book"/>
              </a:rPr>
              <a:t>erfolgt </a:t>
            </a:r>
            <a:r>
              <a:rPr kumimoji="0" lang="de-DE" sz="2000" b="0" i="0" u="none" strike="noStrike" kern="0" cap="none" spc="0" normalizeH="0" baseline="0" noProof="0" dirty="0" smtClean="0">
                <a:ln>
                  <a:noFill/>
                </a:ln>
                <a:solidFill>
                  <a:schemeClr val="tx1">
                    <a:lumMod val="50000"/>
                  </a:schemeClr>
                </a:solidFill>
                <a:effectLst/>
                <a:uLnTx/>
                <a:uFillTx/>
                <a:latin typeface="Franklin Gothic Book"/>
                <a:ea typeface="+mn-ea"/>
                <a:cs typeface="+mn-cs"/>
              </a:rPr>
              <a:t>persönlich </a:t>
            </a:r>
            <a:r>
              <a:rPr kumimoji="0" lang="de-DE" sz="2000" b="0" i="0" u="none" strike="noStrike" kern="0" cap="none" spc="0" normalizeH="0" baseline="0" noProof="0" dirty="0">
                <a:ln>
                  <a:noFill/>
                </a:ln>
                <a:solidFill>
                  <a:schemeClr val="tx1">
                    <a:lumMod val="50000"/>
                  </a:schemeClr>
                </a:solidFill>
                <a:effectLst/>
                <a:uLnTx/>
                <a:uFillTx/>
                <a:latin typeface="Franklin Gothic Book"/>
                <a:ea typeface="+mn-ea"/>
                <a:cs typeface="+mn-cs"/>
              </a:rPr>
              <a:t>im </a:t>
            </a:r>
            <a:r>
              <a:rPr kumimoji="0" lang="de-DE" sz="2000" b="0" i="0" u="none" strike="noStrike" kern="0" cap="none" spc="0" normalizeH="0" baseline="0" noProof="0" dirty="0" smtClean="0">
                <a:ln>
                  <a:noFill/>
                </a:ln>
                <a:solidFill>
                  <a:schemeClr val="tx1">
                    <a:lumMod val="50000"/>
                  </a:schemeClr>
                </a:solidFill>
                <a:effectLst/>
                <a:uLnTx/>
                <a:uFillTx/>
                <a:latin typeface="Franklin Gothic Book"/>
                <a:ea typeface="+mn-ea"/>
                <a:cs typeface="+mn-cs"/>
              </a:rPr>
              <a:t>Praxisbüro. </a:t>
            </a:r>
          </a:p>
          <a:p>
            <a:pPr marL="0" marR="0" lvl="0" indent="0" algn="l" defTabSz="914400" rtl="0" eaLnBrk="1" fontAlgn="base" latinLnBrk="0" hangingPunct="1">
              <a:lnSpc>
                <a:spcPct val="100000"/>
              </a:lnSpc>
              <a:spcBef>
                <a:spcPts val="0"/>
              </a:spcBef>
              <a:spcAft>
                <a:spcPts val="600"/>
              </a:spcAft>
              <a:buClrTx/>
              <a:buSzTx/>
              <a:buFontTx/>
              <a:buNone/>
              <a:tabLst/>
              <a:defRPr/>
            </a:pPr>
            <a:r>
              <a:rPr lang="de-DE" sz="2000" kern="0" spc="0" dirty="0">
                <a:solidFill>
                  <a:schemeClr val="tx1">
                    <a:lumMod val="50000"/>
                  </a:schemeClr>
                </a:solidFill>
                <a:latin typeface="Franklin Gothic Book"/>
              </a:rPr>
              <a:t>	</a:t>
            </a:r>
            <a:endParaRPr lang="de-DE" sz="2000" kern="0" spc="0" dirty="0" smtClean="0">
              <a:solidFill>
                <a:schemeClr val="tx1">
                  <a:lumMod val="50000"/>
                </a:schemeClr>
              </a:solidFill>
              <a:latin typeface="Franklin Gothic Book"/>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0" lang="de-DE" sz="2000" b="0" i="0" u="none" strike="noStrike" kern="0" cap="none" spc="0" normalizeH="0" baseline="0" noProof="0" dirty="0">
                <a:ln>
                  <a:noFill/>
                </a:ln>
                <a:solidFill>
                  <a:schemeClr val="tx1">
                    <a:lumMod val="50000"/>
                  </a:schemeClr>
                </a:solidFill>
                <a:effectLst/>
                <a:uLnTx/>
                <a:uFillTx/>
                <a:latin typeface="Franklin Gothic Book"/>
                <a:ea typeface="+mn-ea"/>
                <a:cs typeface="+mn-cs"/>
              </a:rPr>
              <a:t>	</a:t>
            </a:r>
            <a:r>
              <a:rPr kumimoji="0" lang="de-DE" sz="2000" b="0" i="0" u="none" strike="noStrike" kern="0" cap="none" spc="0" normalizeH="0" baseline="0" noProof="0" dirty="0" smtClean="0">
                <a:ln>
                  <a:noFill/>
                </a:ln>
                <a:solidFill>
                  <a:schemeClr val="tx1">
                    <a:lumMod val="50000"/>
                  </a:schemeClr>
                </a:solidFill>
                <a:effectLst/>
                <a:uLnTx/>
                <a:uFillTx/>
                <a:latin typeface="Franklin Gothic Book"/>
                <a:ea typeface="+mn-ea"/>
                <a:cs typeface="+mn-cs"/>
              </a:rPr>
              <a:t>Die Sprechstundenzeiten</a:t>
            </a:r>
            <a:r>
              <a:rPr kumimoji="0" lang="de-DE" sz="2000" b="0" i="0" u="none" strike="noStrike" kern="0" cap="none" spc="0" normalizeH="0" noProof="0" dirty="0" smtClean="0">
                <a:ln>
                  <a:noFill/>
                </a:ln>
                <a:solidFill>
                  <a:schemeClr val="tx1">
                    <a:lumMod val="50000"/>
                  </a:schemeClr>
                </a:solidFill>
                <a:effectLst/>
                <a:uLnTx/>
                <a:uFillTx/>
                <a:latin typeface="Franklin Gothic Book"/>
                <a:ea typeface="+mn-ea"/>
                <a:cs typeface="+mn-cs"/>
              </a:rPr>
              <a:t> werden frühzeitig auf unserer Homepage 	veröffentlicht. </a:t>
            </a:r>
            <a:r>
              <a:rPr kumimoji="0" lang="de-DE" sz="2000" b="0" i="0" u="none" strike="noStrike" kern="0" cap="none" spc="0" normalizeH="0" noProof="0" dirty="0" smtClean="0">
                <a:ln>
                  <a:noFill/>
                </a:ln>
                <a:solidFill>
                  <a:schemeClr val="tx1">
                    <a:lumMod val="50000"/>
                  </a:schemeClr>
                </a:solidFill>
                <a:effectLst/>
                <a:uLnTx/>
                <a:uFillTx/>
                <a:latin typeface="Franklin Gothic Book"/>
                <a:ea typeface="+mn-ea"/>
                <a:cs typeface="+mn-cs"/>
                <a:hlinkClick r:id="rId2"/>
              </a:rPr>
              <a:t>www.uni-bremen.de/zflb</a:t>
            </a:r>
            <a:endParaRPr kumimoji="0" lang="de-DE" sz="2000" b="0" i="0" u="none" strike="noStrike" kern="0" cap="none" spc="0" normalizeH="0" baseline="0" noProof="0" dirty="0">
              <a:ln>
                <a:noFill/>
              </a:ln>
              <a:solidFill>
                <a:schemeClr val="tx1">
                  <a:lumMod val="50000"/>
                </a:schemeClr>
              </a:solidFill>
              <a:effectLst/>
              <a:uLnTx/>
              <a:uFillTx/>
              <a:latin typeface="Franklin Gothic Book"/>
              <a:ea typeface="+mn-ea"/>
              <a:cs typeface="+mn-cs"/>
            </a:endParaRPr>
          </a:p>
          <a:p>
            <a:pPr marL="0" marR="0" lvl="0" indent="0" algn="l" defTabSz="914400" rtl="0" eaLnBrk="1" fontAlgn="base" latinLnBrk="0" hangingPunct="1">
              <a:lnSpc>
                <a:spcPct val="100000"/>
              </a:lnSpc>
              <a:spcBef>
                <a:spcPts val="0"/>
              </a:spcBef>
              <a:spcAft>
                <a:spcPts val="600"/>
              </a:spcAft>
              <a:buClrTx/>
              <a:buSzTx/>
              <a:buFontTx/>
              <a:buNone/>
              <a:tabLst/>
              <a:defRPr/>
            </a:pPr>
            <a:endParaRPr kumimoji="0" lang="de-DE" sz="1050" b="0" i="0" u="none" strike="noStrike" kern="0" cap="none" spc="0" normalizeH="0" baseline="0" noProof="0" dirty="0">
              <a:ln>
                <a:noFill/>
              </a:ln>
              <a:solidFill>
                <a:prstClr val="black"/>
              </a:solidFill>
              <a:effectLst/>
              <a:uLnTx/>
              <a:uFillTx/>
              <a:latin typeface="Franklin Gothic Book"/>
              <a:ea typeface="+mn-ea"/>
              <a:cs typeface="+mn-cs"/>
            </a:endParaRPr>
          </a:p>
          <a:p>
            <a:pPr marL="0" marR="0" lvl="0" indent="0" algn="l" defTabSz="914400" rtl="0" eaLnBrk="1" fontAlgn="base" latinLnBrk="0" hangingPunct="1">
              <a:lnSpc>
                <a:spcPct val="100000"/>
              </a:lnSpc>
              <a:spcBef>
                <a:spcPts val="0"/>
              </a:spcBef>
              <a:spcAft>
                <a:spcPts val="600"/>
              </a:spcAft>
              <a:buClrTx/>
              <a:buSzTx/>
              <a:buFontTx/>
              <a:buNone/>
              <a:tabLst/>
              <a:defRPr/>
            </a:pPr>
            <a:endParaRPr kumimoji="0" lang="de-DE" sz="900" b="0" i="0" u="none" strike="noStrike" kern="0" cap="none" spc="0" normalizeH="0" baseline="0" noProof="0" dirty="0">
              <a:ln>
                <a:noFill/>
              </a:ln>
              <a:solidFill>
                <a:prstClr val="black"/>
              </a:solidFill>
              <a:effectLst/>
              <a:uLnTx/>
              <a:uFillTx/>
              <a:latin typeface="Franklin Gothic Book"/>
              <a:ea typeface="+mn-ea"/>
              <a:cs typeface="+mn-cs"/>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0" lang="de-DE" sz="2000" b="0" i="0" u="none" strike="noStrike" kern="0" cap="none" spc="0" normalizeH="0" baseline="0" noProof="0" dirty="0">
                <a:ln>
                  <a:noFill/>
                </a:ln>
                <a:solidFill>
                  <a:prstClr val="black"/>
                </a:solidFill>
                <a:effectLst/>
                <a:uLnTx/>
                <a:uFillTx/>
                <a:latin typeface="Franklin Gothic Book"/>
                <a:ea typeface="+mn-ea"/>
                <a:cs typeface="+mn-cs"/>
              </a:rPr>
              <a:t>	</a:t>
            </a:r>
            <a:r>
              <a:rPr kumimoji="0" lang="de-DE" sz="2000" b="0" i="0" u="none" strike="noStrike" kern="0" cap="none" spc="0" normalizeH="0" baseline="0" noProof="0" dirty="0">
                <a:ln>
                  <a:noFill/>
                </a:ln>
                <a:solidFill>
                  <a:prstClr val="black"/>
                </a:solidFill>
                <a:effectLst/>
                <a:uLnTx/>
                <a:uFillTx/>
                <a:latin typeface="Franklin Gothic Book"/>
                <a:ea typeface="+mn-ea"/>
                <a:cs typeface="+mn-cs"/>
                <a:sym typeface="Wingdings" panose="05000000000000000000" pitchFamily="2" charset="2"/>
              </a:rPr>
              <a:t>	</a:t>
            </a:r>
            <a:endParaRPr lang="de-DE" sz="1600" dirty="0"/>
          </a:p>
        </p:txBody>
      </p:sp>
    </p:spTree>
    <p:extLst>
      <p:ext uri="{BB962C8B-B14F-4D97-AF65-F5344CB8AC3E}">
        <p14:creationId xmlns:p14="http://schemas.microsoft.com/office/powerpoint/2010/main" val="406491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E092FE9F-3D28-4989-B230-C1B5502C5DF6}"/>
              </a:ext>
            </a:extLst>
          </p:cNvPr>
          <p:cNvSpPr>
            <a:spLocks noGrp="1"/>
          </p:cNvSpPr>
          <p:nvPr>
            <p:ph type="subTitle" idx="1"/>
          </p:nvPr>
        </p:nvSpPr>
        <p:spPr/>
        <p:txBody>
          <a:bodyPr/>
          <a:lstStyle/>
          <a:p>
            <a:r>
              <a:rPr lang="de-DE" sz="6000" cap="small" dirty="0"/>
              <a:t>FAQ</a:t>
            </a:r>
            <a:endParaRPr lang="de-DE" sz="6000" dirty="0">
              <a:latin typeface="Franklin Gothic Book" panose="020B0503020102020204" pitchFamily="34" charset="0"/>
            </a:endParaRPr>
          </a:p>
        </p:txBody>
      </p:sp>
    </p:spTree>
    <p:extLst>
      <p:ext uri="{BB962C8B-B14F-4D97-AF65-F5344CB8AC3E}">
        <p14:creationId xmlns:p14="http://schemas.microsoft.com/office/powerpoint/2010/main" val="9181291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F37B3-8DCC-4A07-B382-6DF1473974C9}"/>
              </a:ext>
            </a:extLst>
          </p:cNvPr>
          <p:cNvSpPr>
            <a:spLocks noGrp="1"/>
          </p:cNvSpPr>
          <p:nvPr>
            <p:ph type="title"/>
          </p:nvPr>
        </p:nvSpPr>
        <p:spPr>
          <a:xfrm>
            <a:off x="1905319" y="1299516"/>
            <a:ext cx="9145586" cy="590478"/>
          </a:xfrm>
        </p:spPr>
        <p:txBody>
          <a:bodyPr/>
          <a:lstStyle/>
          <a:p>
            <a:r>
              <a:rPr lang="de-DE" sz="3600" cap="small" dirty="0"/>
              <a:t>Was passiert nach der Anmeldung?</a:t>
            </a:r>
            <a:endParaRPr lang="de-DE" dirty="0"/>
          </a:p>
        </p:txBody>
      </p:sp>
      <p:sp>
        <p:nvSpPr>
          <p:cNvPr id="3" name="Inhaltsplatzhalter 2">
            <a:extLst>
              <a:ext uri="{FF2B5EF4-FFF2-40B4-BE49-F238E27FC236}">
                <a16:creationId xmlns:a16="http://schemas.microsoft.com/office/drawing/2014/main" id="{60B86FB8-9503-483F-908F-9E2F84C6C7C0}"/>
              </a:ext>
            </a:extLst>
          </p:cNvPr>
          <p:cNvSpPr>
            <a:spLocks noGrp="1"/>
          </p:cNvSpPr>
          <p:nvPr>
            <p:ph idx="1"/>
          </p:nvPr>
        </p:nvSpPr>
        <p:spPr>
          <a:xfrm>
            <a:off x="2027238" y="2594844"/>
            <a:ext cx="9145587" cy="2963640"/>
          </a:xfrm>
        </p:spPr>
        <p:txBody>
          <a:bodyPr/>
          <a:lstStyle/>
          <a:p>
            <a:pPr marL="0" indent="0">
              <a:spcBef>
                <a:spcPts val="0"/>
              </a:spcBef>
              <a:spcAft>
                <a:spcPts val="600"/>
              </a:spcAft>
              <a:buNone/>
            </a:pPr>
            <a:r>
              <a:rPr lang="de-DE" sz="1800" dirty="0"/>
              <a:t>Der Zuweisungsprozess, der im Praxisbüro läuft, berücksichtigt:</a:t>
            </a:r>
          </a:p>
          <a:p>
            <a:pPr>
              <a:spcBef>
                <a:spcPts val="0"/>
              </a:spcBef>
              <a:spcAft>
                <a:spcPts val="600"/>
              </a:spcAft>
            </a:pPr>
            <a:r>
              <a:rPr lang="de-DE" sz="1800" dirty="0"/>
              <a:t>Härtefälle</a:t>
            </a:r>
          </a:p>
          <a:p>
            <a:pPr>
              <a:spcBef>
                <a:spcPts val="0"/>
              </a:spcBef>
              <a:spcAft>
                <a:spcPts val="600"/>
              </a:spcAft>
            </a:pPr>
            <a:r>
              <a:rPr lang="de-DE" sz="1800" dirty="0"/>
              <a:t>Kooperationsverträge und -absprachen einzelner Studienfächer mit Schulen</a:t>
            </a:r>
          </a:p>
          <a:p>
            <a:pPr>
              <a:spcBef>
                <a:spcPts val="0"/>
              </a:spcBef>
              <a:spcAft>
                <a:spcPts val="600"/>
              </a:spcAft>
            </a:pPr>
            <a:r>
              <a:rPr lang="de-DE" sz="1800" dirty="0"/>
              <a:t>Einschränkungen in den Möglichkeiten der Betreuung einzelner Fächer an Schulen </a:t>
            </a:r>
          </a:p>
          <a:p>
            <a:pPr>
              <a:spcBef>
                <a:spcPts val="0"/>
              </a:spcBef>
              <a:spcAft>
                <a:spcPts val="600"/>
              </a:spcAft>
            </a:pPr>
            <a:r>
              <a:rPr lang="de-DE" sz="1800" dirty="0"/>
              <a:t>die jeweilige Fächerkombination des/der </a:t>
            </a:r>
            <a:r>
              <a:rPr lang="de-DE" sz="1800" dirty="0" err="1"/>
              <a:t>Student:in</a:t>
            </a:r>
            <a:endParaRPr lang="de-DE" sz="1800" dirty="0"/>
          </a:p>
          <a:p>
            <a:pPr>
              <a:spcBef>
                <a:spcPts val="0"/>
              </a:spcBef>
              <a:spcAft>
                <a:spcPts val="600"/>
              </a:spcAft>
            </a:pPr>
            <a:r>
              <a:rPr lang="de-DE" sz="1800" dirty="0"/>
              <a:t>ggf. Schwerpunkte, z.B. bilingual</a:t>
            </a:r>
          </a:p>
          <a:p>
            <a:pPr>
              <a:spcBef>
                <a:spcPts val="0"/>
              </a:spcBef>
              <a:spcAft>
                <a:spcPts val="600"/>
              </a:spcAft>
            </a:pPr>
            <a:r>
              <a:rPr lang="de-DE" sz="1800" dirty="0"/>
              <a:t>falls nach Berücksichtigung aller Kriterien </a:t>
            </a:r>
            <a:r>
              <a:rPr lang="de-DE" sz="1800" u="sng" dirty="0"/>
              <a:t>möglich:</a:t>
            </a:r>
            <a:r>
              <a:rPr lang="de-DE" sz="1800" dirty="0"/>
              <a:t> den Wunsch Bremen/Bremen-Nord/Bremerhaven</a:t>
            </a:r>
          </a:p>
          <a:p>
            <a:pPr>
              <a:spcBef>
                <a:spcPts val="0"/>
              </a:spcBef>
              <a:spcAft>
                <a:spcPts val="600"/>
              </a:spcAft>
              <a:buFont typeface="Wingdings"/>
              <a:buChar char="è"/>
            </a:pPr>
            <a:r>
              <a:rPr lang="de-DE" sz="1800" dirty="0">
                <a:sym typeface="Wingdings" panose="05000000000000000000" pitchFamily="2" charset="2"/>
              </a:rPr>
              <a:t>Daher können individuelle Wünsche leider nicht erfüllt werden und es benötigt Zeit bis zur Schulzuweisungsnachricht</a:t>
            </a:r>
            <a:endParaRPr lang="de-DE" sz="1800" dirty="0"/>
          </a:p>
          <a:p>
            <a:pPr marL="0" indent="0">
              <a:buNone/>
            </a:pPr>
            <a:endParaRPr lang="de-DE" dirty="0"/>
          </a:p>
        </p:txBody>
      </p:sp>
      <p:sp>
        <p:nvSpPr>
          <p:cNvPr id="4" name="Textplatzhalter 3">
            <a:extLst>
              <a:ext uri="{FF2B5EF4-FFF2-40B4-BE49-F238E27FC236}">
                <a16:creationId xmlns:a16="http://schemas.microsoft.com/office/drawing/2014/main" id="{B69FD306-B0A8-4DBA-883D-5A95BA8941C8}"/>
              </a:ext>
            </a:extLst>
          </p:cNvPr>
          <p:cNvSpPr>
            <a:spLocks noGrp="1"/>
          </p:cNvSpPr>
          <p:nvPr>
            <p:ph type="body" sz="quarter" idx="13"/>
          </p:nvPr>
        </p:nvSpPr>
        <p:spPr>
          <a:xfrm>
            <a:off x="2027238" y="1909072"/>
            <a:ext cx="9138299" cy="492568"/>
          </a:xfrm>
        </p:spPr>
        <p:txBody>
          <a:bodyPr/>
          <a:lstStyle/>
          <a:p>
            <a:r>
              <a:rPr lang="de-DE" sz="2400" cap="small" dirty="0"/>
              <a:t>Und warum dauert das (gefühlt) so lange?</a:t>
            </a:r>
            <a:endParaRPr lang="de-DE" dirty="0"/>
          </a:p>
        </p:txBody>
      </p:sp>
    </p:spTree>
    <p:extLst>
      <p:ext uri="{BB962C8B-B14F-4D97-AF65-F5344CB8AC3E}">
        <p14:creationId xmlns:p14="http://schemas.microsoft.com/office/powerpoint/2010/main" val="233892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CC42CD-192A-42B8-AF93-8497D1170012}"/>
              </a:ext>
            </a:extLst>
          </p:cNvPr>
          <p:cNvSpPr>
            <a:spLocks noGrp="1"/>
          </p:cNvSpPr>
          <p:nvPr>
            <p:ph type="title"/>
          </p:nvPr>
        </p:nvSpPr>
        <p:spPr/>
        <p:txBody>
          <a:bodyPr/>
          <a:lstStyle/>
          <a:p>
            <a:r>
              <a:rPr lang="de-DE" sz="3600" cap="small" dirty="0"/>
              <a:t>Was ist, wenn ich schwanger werde?</a:t>
            </a:r>
            <a:endParaRPr lang="de-DE" dirty="0"/>
          </a:p>
        </p:txBody>
      </p:sp>
      <p:sp>
        <p:nvSpPr>
          <p:cNvPr id="3" name="Inhaltsplatzhalter 2">
            <a:extLst>
              <a:ext uri="{FF2B5EF4-FFF2-40B4-BE49-F238E27FC236}">
                <a16:creationId xmlns:a16="http://schemas.microsoft.com/office/drawing/2014/main" id="{481FEDAD-8991-4DEF-B16E-A175A2FE2518}"/>
              </a:ext>
            </a:extLst>
          </p:cNvPr>
          <p:cNvSpPr>
            <a:spLocks noGrp="1"/>
          </p:cNvSpPr>
          <p:nvPr>
            <p:ph idx="1"/>
          </p:nvPr>
        </p:nvSpPr>
        <p:spPr/>
        <p:txBody>
          <a:bodyPr/>
          <a:lstStyle/>
          <a:p>
            <a:r>
              <a:rPr lang="de-DE" sz="2000" dirty="0"/>
              <a:t>Prinzipiell ist ein Praktikum möglich, wenn eine Gefährdungsbeurteilung erstellt und der Immunstatus festgestellt wird </a:t>
            </a:r>
            <a:r>
              <a:rPr lang="de-DE" dirty="0"/>
              <a:t>(und hier nichts dagegen spricht)</a:t>
            </a:r>
          </a:p>
          <a:p>
            <a:endParaRPr lang="de-DE" sz="2000" dirty="0"/>
          </a:p>
          <a:p>
            <a:r>
              <a:rPr lang="de-DE" sz="2000" dirty="0"/>
              <a:t>Bitte setzen Sie sich möglichst frühzeitig mit dem Praxisbüro in Verbindung</a:t>
            </a:r>
          </a:p>
          <a:p>
            <a:pPr lvl="1"/>
            <a:r>
              <a:rPr lang="de-DE" sz="2000" dirty="0"/>
              <a:t>Wir erklären Ihnen das weitere Prozedere und beraten Sie</a:t>
            </a:r>
          </a:p>
          <a:p>
            <a:pPr lvl="1"/>
            <a:r>
              <a:rPr lang="de-DE" sz="2000" dirty="0"/>
              <a:t>Beachten Sie, dass auch die Schule einbezogen werden muss, da die Regelungen angewendet werden, die auch für die Lehrerinnen an Bremer Schulen gelten</a:t>
            </a:r>
            <a:endParaRPr lang="de-DE" sz="2800" dirty="0"/>
          </a:p>
          <a:p>
            <a:pPr lvl="1"/>
            <a:endParaRPr lang="de-DE" dirty="0"/>
          </a:p>
        </p:txBody>
      </p:sp>
    </p:spTree>
    <p:extLst>
      <p:ext uri="{BB962C8B-B14F-4D97-AF65-F5344CB8AC3E}">
        <p14:creationId xmlns:p14="http://schemas.microsoft.com/office/powerpoint/2010/main" val="90483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8669A-7F54-4350-8E88-2BCDDD9CFD54}"/>
              </a:ext>
            </a:extLst>
          </p:cNvPr>
          <p:cNvSpPr>
            <a:spLocks noGrp="1"/>
          </p:cNvSpPr>
          <p:nvPr>
            <p:ph type="title"/>
          </p:nvPr>
        </p:nvSpPr>
        <p:spPr/>
        <p:txBody>
          <a:bodyPr/>
          <a:lstStyle/>
          <a:p>
            <a:r>
              <a:rPr lang="de-DE" sz="3600" cap="small" dirty="0"/>
              <a:t>Ich arbeite bereits an einer Schule und würde gerne dort mein Praxissemester machen…</a:t>
            </a:r>
            <a:endParaRPr lang="de-DE" dirty="0"/>
          </a:p>
        </p:txBody>
      </p:sp>
      <p:sp>
        <p:nvSpPr>
          <p:cNvPr id="3" name="Inhaltsplatzhalter 2">
            <a:extLst>
              <a:ext uri="{FF2B5EF4-FFF2-40B4-BE49-F238E27FC236}">
                <a16:creationId xmlns:a16="http://schemas.microsoft.com/office/drawing/2014/main" id="{6FE23D6F-1BD8-42D4-BC8D-197F27538957}"/>
              </a:ext>
            </a:extLst>
          </p:cNvPr>
          <p:cNvSpPr>
            <a:spLocks noGrp="1"/>
          </p:cNvSpPr>
          <p:nvPr>
            <p:ph idx="1"/>
          </p:nvPr>
        </p:nvSpPr>
        <p:spPr>
          <a:xfrm>
            <a:off x="2027238" y="3307080"/>
            <a:ext cx="9145587" cy="2865120"/>
          </a:xfrm>
        </p:spPr>
        <p:txBody>
          <a:bodyPr/>
          <a:lstStyle/>
          <a:p>
            <a:pPr>
              <a:spcAft>
                <a:spcPts val="600"/>
              </a:spcAft>
            </a:pPr>
            <a:r>
              <a:rPr lang="de-DE" dirty="0"/>
              <a:t>Wenn Sie an einer Schule unterrichten, können Sie dort nicht für das Praktikum zugewiesen werden.</a:t>
            </a:r>
          </a:p>
          <a:p>
            <a:pPr>
              <a:spcAft>
                <a:spcPts val="600"/>
              </a:spcAft>
            </a:pPr>
            <a:r>
              <a:rPr lang="de-DE" dirty="0"/>
              <a:t>Sollten Sie zufällig der Schule zugewiesen werden, an der Sie unterrichten, sind Sie verpflichtet das </a:t>
            </a:r>
            <a:r>
              <a:rPr lang="de-DE" dirty="0" err="1"/>
              <a:t>ZfLB</a:t>
            </a:r>
            <a:r>
              <a:rPr lang="de-DE" dirty="0"/>
              <a:t> darüber zu informieren.</a:t>
            </a:r>
          </a:p>
          <a:p>
            <a:pPr>
              <a:spcAft>
                <a:spcPts val="600"/>
              </a:spcAft>
            </a:pPr>
            <a:r>
              <a:rPr lang="de-DE" dirty="0"/>
              <a:t>Diese Vorgabe betrifft die Unterrichtstätigkeit; eine Anstellung für AGs, Assistenzen etc. ist i.d.R. unproblematisch</a:t>
            </a:r>
          </a:p>
          <a:p>
            <a:pPr lvl="1">
              <a:spcAft>
                <a:spcPts val="600"/>
              </a:spcAft>
            </a:pPr>
            <a:r>
              <a:rPr lang="de-DE" dirty="0"/>
              <a:t>Im Zweifel: Nachfragen!</a:t>
            </a:r>
          </a:p>
        </p:txBody>
      </p:sp>
    </p:spTree>
    <p:extLst>
      <p:ext uri="{BB962C8B-B14F-4D97-AF65-F5344CB8AC3E}">
        <p14:creationId xmlns:p14="http://schemas.microsoft.com/office/powerpoint/2010/main" val="290901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F37B3-8DCC-4A07-B382-6DF1473974C9}"/>
              </a:ext>
            </a:extLst>
          </p:cNvPr>
          <p:cNvSpPr>
            <a:spLocks noGrp="1"/>
          </p:cNvSpPr>
          <p:nvPr>
            <p:ph type="title"/>
          </p:nvPr>
        </p:nvSpPr>
        <p:spPr>
          <a:xfrm>
            <a:off x="1905319" y="1299516"/>
            <a:ext cx="9145586" cy="590478"/>
          </a:xfrm>
        </p:spPr>
        <p:txBody>
          <a:bodyPr/>
          <a:lstStyle/>
          <a:p>
            <a:r>
              <a:rPr lang="de-DE" sz="3600" cap="small" dirty="0"/>
              <a:t>Wie wird das Praktikum Bescheinigt?</a:t>
            </a:r>
            <a:endParaRPr lang="de-DE" dirty="0"/>
          </a:p>
        </p:txBody>
      </p:sp>
      <p:sp>
        <p:nvSpPr>
          <p:cNvPr id="3" name="Inhaltsplatzhalter 2">
            <a:extLst>
              <a:ext uri="{FF2B5EF4-FFF2-40B4-BE49-F238E27FC236}">
                <a16:creationId xmlns:a16="http://schemas.microsoft.com/office/drawing/2014/main" id="{60B86FB8-9503-483F-908F-9E2F84C6C7C0}"/>
              </a:ext>
            </a:extLst>
          </p:cNvPr>
          <p:cNvSpPr>
            <a:spLocks noGrp="1"/>
          </p:cNvSpPr>
          <p:nvPr>
            <p:ph idx="1"/>
          </p:nvPr>
        </p:nvSpPr>
        <p:spPr>
          <a:xfrm>
            <a:off x="2027239" y="2472690"/>
            <a:ext cx="9145587" cy="3531564"/>
          </a:xfrm>
        </p:spPr>
        <p:txBody>
          <a:bodyPr/>
          <a:lstStyle/>
          <a:p>
            <a:pPr>
              <a:spcAft>
                <a:spcPts val="600"/>
              </a:spcAft>
            </a:pPr>
            <a:r>
              <a:rPr lang="de-DE" dirty="0"/>
              <a:t>Die Ausbildungskoordination oder Schulleitung bestätigt durch Unterschrift und Stempel auf der individualisierten Schulbescheinigung die ordnungsgemäße Durchführung des Praktikums.</a:t>
            </a:r>
          </a:p>
          <a:p>
            <a:pPr lvl="1">
              <a:spcAft>
                <a:spcPts val="600"/>
              </a:spcAft>
            </a:pPr>
            <a:r>
              <a:rPr lang="de-DE" dirty="0"/>
              <a:t>Die Original - Schulbescheinigung geben Sie im </a:t>
            </a:r>
            <a:r>
              <a:rPr lang="de-DE" dirty="0" err="1"/>
              <a:t>ZfLB</a:t>
            </a:r>
            <a:r>
              <a:rPr lang="de-DE" dirty="0"/>
              <a:t> ab (Informationen hierzu finden Sie vor Beginn der Sommerferien auf der Homepage)</a:t>
            </a:r>
          </a:p>
          <a:p>
            <a:pPr lvl="1">
              <a:spcAft>
                <a:spcPts val="600"/>
              </a:spcAft>
            </a:pPr>
            <a:endParaRPr lang="de-DE" dirty="0"/>
          </a:p>
          <a:p>
            <a:pPr>
              <a:spcAft>
                <a:spcPts val="600"/>
              </a:spcAft>
            </a:pPr>
            <a:r>
              <a:rPr lang="de-DE" dirty="0"/>
              <a:t>Zusätzlich gibt es einen Feedbackbogen samt Bescheinigung über die selbstständig durchgeführten Unterrichtseinheiten (nähere Hinweise und Formular s. </a:t>
            </a:r>
            <a:r>
              <a:rPr lang="de-DE" dirty="0" err="1"/>
              <a:t>ZfLB</a:t>
            </a:r>
            <a:r>
              <a:rPr lang="de-DE" dirty="0"/>
              <a:t> – Homepage sowie in der Zuweisungsmail)</a:t>
            </a:r>
          </a:p>
          <a:p>
            <a:pPr marL="0" indent="0">
              <a:buNone/>
            </a:pPr>
            <a:endParaRPr lang="de-DE" dirty="0"/>
          </a:p>
        </p:txBody>
      </p:sp>
    </p:spTree>
    <p:extLst>
      <p:ext uri="{BB962C8B-B14F-4D97-AF65-F5344CB8AC3E}">
        <p14:creationId xmlns:p14="http://schemas.microsoft.com/office/powerpoint/2010/main" val="1206918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0C3C9-336E-4F9B-9CCA-73F86FE29014}"/>
              </a:ext>
            </a:extLst>
          </p:cNvPr>
          <p:cNvSpPr>
            <a:spLocks noGrp="1"/>
          </p:cNvSpPr>
          <p:nvPr>
            <p:ph type="title"/>
          </p:nvPr>
        </p:nvSpPr>
        <p:spPr/>
        <p:txBody>
          <a:bodyPr/>
          <a:lstStyle/>
          <a:p>
            <a:r>
              <a:rPr lang="de-DE" sz="3600" cap="small" dirty="0"/>
              <a:t>das Praxissemester </a:t>
            </a:r>
            <a:r>
              <a:rPr lang="de-DE" sz="3600" cap="small" dirty="0" smtClean="0"/>
              <a:t>2023</a:t>
            </a:r>
            <a:endParaRPr lang="de-DE" dirty="0">
              <a:latin typeface="Franklin Gothic Book" panose="020B0503020102020204" pitchFamily="34" charset="0"/>
            </a:endParaRPr>
          </a:p>
        </p:txBody>
      </p:sp>
      <p:sp>
        <p:nvSpPr>
          <p:cNvPr id="3" name="Inhaltsplatzhalter 2">
            <a:extLst>
              <a:ext uri="{FF2B5EF4-FFF2-40B4-BE49-F238E27FC236}">
                <a16:creationId xmlns:a16="http://schemas.microsoft.com/office/drawing/2014/main" id="{99B161F9-FE04-4C84-A012-252DA139D7AF}"/>
              </a:ext>
            </a:extLst>
          </p:cNvPr>
          <p:cNvSpPr>
            <a:spLocks noGrp="1"/>
          </p:cNvSpPr>
          <p:nvPr>
            <p:ph idx="1"/>
          </p:nvPr>
        </p:nvSpPr>
        <p:spPr>
          <a:xfrm>
            <a:off x="2027238" y="2913286"/>
            <a:ext cx="4564061" cy="2963640"/>
          </a:xfrm>
        </p:spPr>
        <p:txBody>
          <a:bodyPr/>
          <a:lstStyle/>
          <a:p>
            <a:pPr marL="0" indent="0">
              <a:buNone/>
            </a:pPr>
            <a:r>
              <a:rPr lang="de-DE" sz="2800" dirty="0"/>
              <a:t>Zeitraum des schulpraktischen Teils: </a:t>
            </a:r>
            <a:r>
              <a:rPr lang="de-DE" sz="2800" b="1" dirty="0" smtClean="0"/>
              <a:t>20.02.2023 </a:t>
            </a:r>
            <a:r>
              <a:rPr lang="de-DE" sz="2800" b="1" dirty="0"/>
              <a:t>bis </a:t>
            </a:r>
            <a:r>
              <a:rPr lang="de-DE" sz="2800" b="1" dirty="0" smtClean="0"/>
              <a:t>05.07.2023</a:t>
            </a:r>
            <a:endParaRPr lang="de-DE" sz="2800" b="1" dirty="0"/>
          </a:p>
          <a:p>
            <a:pPr marL="0" indent="0">
              <a:buNone/>
            </a:pPr>
            <a:endParaRPr lang="de-DE" sz="1400" dirty="0">
              <a:sym typeface="Wingdings" panose="05000000000000000000" pitchFamily="2" charset="2"/>
            </a:endParaRPr>
          </a:p>
          <a:p>
            <a:pPr marL="0" indent="0">
              <a:buNone/>
            </a:pPr>
            <a:r>
              <a:rPr lang="de-DE" sz="2800" dirty="0">
                <a:sym typeface="Wingdings" panose="05000000000000000000" pitchFamily="2" charset="2"/>
              </a:rPr>
              <a:t>Anmeldephase zum Praktikum: </a:t>
            </a:r>
          </a:p>
          <a:p>
            <a:pPr marL="0" indent="0">
              <a:buNone/>
            </a:pPr>
            <a:r>
              <a:rPr lang="de-DE" sz="2800" dirty="0" smtClean="0">
                <a:sym typeface="Wingdings" panose="05000000000000000000" pitchFamily="2" charset="2"/>
              </a:rPr>
              <a:t>01.11.2022 </a:t>
            </a:r>
            <a:r>
              <a:rPr lang="de-DE" sz="2800" dirty="0">
                <a:sym typeface="Wingdings" panose="05000000000000000000" pitchFamily="2" charset="2"/>
              </a:rPr>
              <a:t>bis </a:t>
            </a:r>
            <a:r>
              <a:rPr lang="de-DE" sz="2800" dirty="0" smtClean="0">
                <a:sym typeface="Wingdings" panose="05000000000000000000" pitchFamily="2" charset="2"/>
              </a:rPr>
              <a:t>15.11.2022</a:t>
            </a:r>
            <a:endParaRPr lang="de-DE" sz="2800" dirty="0">
              <a:sym typeface="Wingdings" panose="05000000000000000000" pitchFamily="2" charset="2"/>
            </a:endParaRPr>
          </a:p>
          <a:p>
            <a:pPr marL="0" indent="0">
              <a:buNone/>
            </a:pPr>
            <a:endParaRPr lang="de-DE" sz="2000" dirty="0">
              <a:sym typeface="Wingdings" panose="05000000000000000000" pitchFamily="2" charset="2"/>
            </a:endParaRPr>
          </a:p>
          <a:p>
            <a:endParaRPr lang="de-DE" dirty="0">
              <a:sym typeface="Wingdings" panose="05000000000000000000" pitchFamily="2" charset="2"/>
            </a:endParaRPr>
          </a:p>
          <a:p>
            <a:pPr marL="0" indent="0">
              <a:buNone/>
            </a:pPr>
            <a:endParaRPr lang="de-DE" sz="1600" dirty="0"/>
          </a:p>
        </p:txBody>
      </p:sp>
      <p:pic>
        <p:nvPicPr>
          <p:cNvPr id="7" name="Grafik 6">
            <a:extLst>
              <a:ext uri="{FF2B5EF4-FFF2-40B4-BE49-F238E27FC236}">
                <a16:creationId xmlns:a16="http://schemas.microsoft.com/office/drawing/2014/main" id="{5A26F061-78FB-4C22-9A6E-630548B616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41689" y="3090418"/>
            <a:ext cx="4445460" cy="2963640"/>
          </a:xfrm>
          <a:prstGeom prst="rect">
            <a:avLst/>
          </a:prstGeom>
        </p:spPr>
      </p:pic>
    </p:spTree>
    <p:extLst>
      <p:ext uri="{BB962C8B-B14F-4D97-AF65-F5344CB8AC3E}">
        <p14:creationId xmlns:p14="http://schemas.microsoft.com/office/powerpoint/2010/main" val="148250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7F37B3-8DCC-4A07-B382-6DF1473974C9}"/>
              </a:ext>
            </a:extLst>
          </p:cNvPr>
          <p:cNvSpPr>
            <a:spLocks noGrp="1"/>
          </p:cNvSpPr>
          <p:nvPr>
            <p:ph type="title"/>
          </p:nvPr>
        </p:nvSpPr>
        <p:spPr>
          <a:xfrm>
            <a:off x="2027239" y="1466685"/>
            <a:ext cx="9145586" cy="590478"/>
          </a:xfrm>
        </p:spPr>
        <p:txBody>
          <a:bodyPr/>
          <a:lstStyle/>
          <a:p>
            <a:r>
              <a:rPr lang="de-DE" sz="3600" cap="small" dirty="0"/>
              <a:t>Was passiert, wenn ich es nicht schaffe, mich regulär zum Wintersemester für den Master zu bewerben ? </a:t>
            </a:r>
            <a:endParaRPr lang="de-DE" dirty="0"/>
          </a:p>
        </p:txBody>
      </p:sp>
      <p:sp>
        <p:nvSpPr>
          <p:cNvPr id="5" name="Inhaltsplatzhalter 4">
            <a:extLst>
              <a:ext uri="{FF2B5EF4-FFF2-40B4-BE49-F238E27FC236}">
                <a16:creationId xmlns:a16="http://schemas.microsoft.com/office/drawing/2014/main" id="{5C0BE8A9-F376-4E9B-98C7-798D27DE8610}"/>
              </a:ext>
            </a:extLst>
          </p:cNvPr>
          <p:cNvSpPr>
            <a:spLocks noGrp="1"/>
          </p:cNvSpPr>
          <p:nvPr>
            <p:ph idx="1"/>
          </p:nvPr>
        </p:nvSpPr>
        <p:spPr>
          <a:xfrm>
            <a:off x="2027238" y="3324574"/>
            <a:ext cx="9145587" cy="2552352"/>
          </a:xfrm>
        </p:spPr>
        <p:txBody>
          <a:bodyPr/>
          <a:lstStyle/>
          <a:p>
            <a:pPr marL="0" indent="0">
              <a:buNone/>
            </a:pPr>
            <a:r>
              <a:rPr lang="de-DE" sz="2000" dirty="0">
                <a:sym typeface="Wingdings" panose="05000000000000000000" pitchFamily="2" charset="2"/>
              </a:rPr>
              <a:t>Die Praxissemesteranmeldung ist unter Umständen auch für Bachelorstudierende möglich (siehe nachfolgende Informationen).</a:t>
            </a:r>
            <a:endParaRPr lang="de-DE" sz="2000" dirty="0"/>
          </a:p>
          <a:p>
            <a:pPr marL="0" indent="0">
              <a:buNone/>
            </a:pPr>
            <a:endParaRPr lang="de-DE" sz="2000" dirty="0"/>
          </a:p>
          <a:p>
            <a:r>
              <a:rPr lang="de-DE" sz="2000" dirty="0"/>
              <a:t>Mit </a:t>
            </a:r>
            <a:r>
              <a:rPr lang="de-DE" sz="2000" dirty="0">
                <a:sym typeface="Wingdings" panose="05000000000000000000" pitchFamily="2" charset="2"/>
              </a:rPr>
              <a:t>einer Zulassung zum Praxissemester ist unter Umständen eine Zulassung zum fortgeschrittenen Masterstudium möglich (siehe </a:t>
            </a:r>
            <a:r>
              <a:rPr lang="de-DE" sz="2000" dirty="0">
                <a:hlinkClick r:id="rId2"/>
              </a:rPr>
              <a:t>https://</a:t>
            </a:r>
            <a:r>
              <a:rPr lang="de-DE" sz="2000" dirty="0" smtClean="0">
                <a:hlinkClick r:id="rId2"/>
              </a:rPr>
              <a:t>www.uni-bremen.de/zflb/ablage/schulpraktika/praxissemester/praxissemester-teilnahme-fuer-ba-studierende</a:t>
            </a:r>
            <a:r>
              <a:rPr lang="de-DE" sz="2000" dirty="0" smtClean="0"/>
              <a:t>)</a:t>
            </a:r>
            <a:endParaRPr lang="de-DE" sz="2000" dirty="0"/>
          </a:p>
        </p:txBody>
      </p:sp>
    </p:spTree>
    <p:extLst>
      <p:ext uri="{BB962C8B-B14F-4D97-AF65-F5344CB8AC3E}">
        <p14:creationId xmlns:p14="http://schemas.microsoft.com/office/powerpoint/2010/main" val="1730771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07EAD-D54B-4F39-B92C-C5A8927AE277}"/>
              </a:ext>
            </a:extLst>
          </p:cNvPr>
          <p:cNvSpPr>
            <a:spLocks noGrp="1"/>
          </p:cNvSpPr>
          <p:nvPr>
            <p:ph type="title"/>
          </p:nvPr>
        </p:nvSpPr>
        <p:spPr/>
        <p:txBody>
          <a:bodyPr/>
          <a:lstStyle/>
          <a:p>
            <a:r>
              <a:rPr lang="de-DE" sz="3600" cap="small" dirty="0"/>
              <a:t>Ich bin mit meiner zugewiesenen Schule überhaupt nicht einverstanden…</a:t>
            </a:r>
            <a:endParaRPr lang="de-DE" dirty="0"/>
          </a:p>
        </p:txBody>
      </p:sp>
      <p:sp>
        <p:nvSpPr>
          <p:cNvPr id="6" name="Inhaltsplatzhalter 5">
            <a:extLst>
              <a:ext uri="{FF2B5EF4-FFF2-40B4-BE49-F238E27FC236}">
                <a16:creationId xmlns:a16="http://schemas.microsoft.com/office/drawing/2014/main" id="{A30E2D34-2816-4C16-A11B-3284A3B12742}"/>
              </a:ext>
            </a:extLst>
          </p:cNvPr>
          <p:cNvSpPr>
            <a:spLocks noGrp="1"/>
          </p:cNvSpPr>
          <p:nvPr>
            <p:ph idx="1"/>
          </p:nvPr>
        </p:nvSpPr>
        <p:spPr/>
        <p:txBody>
          <a:bodyPr/>
          <a:lstStyle/>
          <a:p>
            <a:pPr marL="0" indent="0">
              <a:spcAft>
                <a:spcPts val="600"/>
              </a:spcAft>
              <a:buNone/>
            </a:pPr>
            <a:r>
              <a:rPr lang="de-DE" dirty="0"/>
              <a:t>… das tut uns leid, aber:</a:t>
            </a:r>
          </a:p>
          <a:p>
            <a:pPr>
              <a:spcAft>
                <a:spcPts val="600"/>
              </a:spcAft>
            </a:pPr>
            <a:r>
              <a:rPr lang="de-DE" dirty="0"/>
              <a:t>die Zuweisung berücksichtigt eine Mischung an Schulformen und Stadtteilen über die verschiedenen Praktika im Studium,</a:t>
            </a:r>
          </a:p>
          <a:p>
            <a:pPr>
              <a:spcAft>
                <a:spcPts val="600"/>
              </a:spcAft>
            </a:pPr>
            <a:r>
              <a:rPr lang="de-DE" dirty="0"/>
              <a:t>das Praxisbüro hat keine Kenntnis Ihres Wohnortes, daher spielt die Entfernung zwischen Wohnort und Schule keine Rolle bei der Zuweisung,</a:t>
            </a:r>
          </a:p>
          <a:p>
            <a:pPr>
              <a:spcAft>
                <a:spcPts val="600"/>
              </a:spcAft>
            </a:pPr>
            <a:r>
              <a:rPr lang="de-DE" dirty="0"/>
              <a:t>der Tausch von Praktikumsplätzen ist nicht möglich,</a:t>
            </a:r>
          </a:p>
          <a:p>
            <a:pPr>
              <a:spcAft>
                <a:spcPts val="600"/>
              </a:spcAft>
            </a:pPr>
            <a:r>
              <a:rPr lang="de-DE" dirty="0"/>
              <a:t>nachträglich einen Härtefall zu stellen, um einen Schulwechsel zu erreichen, ist nicht möglich (Ausnahme: Akutfälle),</a:t>
            </a:r>
          </a:p>
          <a:p>
            <a:pPr>
              <a:spcAft>
                <a:spcPts val="600"/>
              </a:spcAft>
            </a:pPr>
            <a:r>
              <a:rPr lang="de-DE" dirty="0"/>
              <a:t>wir weisen pro Anmeldezeitraum (2x jährlich) etwa 750 Studierende, daher sind individuelle Wünsche nicht realisierbar.</a:t>
            </a:r>
            <a:endParaRPr lang="de-DE" sz="100" dirty="0"/>
          </a:p>
          <a:p>
            <a:pPr marL="0" indent="0">
              <a:spcAft>
                <a:spcPts val="600"/>
              </a:spcAft>
              <a:buNone/>
            </a:pPr>
            <a:r>
              <a:rPr lang="de-DE" dirty="0"/>
              <a:t>Sind Sie der Meinung, dass Ihre Situation einen Schulwechsel erforderlich macht? Dann melden Sie sich im Praxisbüro.</a:t>
            </a:r>
          </a:p>
          <a:p>
            <a:pPr marL="0" indent="0">
              <a:buNone/>
            </a:pPr>
            <a:endParaRPr lang="de-DE" sz="1600" dirty="0"/>
          </a:p>
          <a:p>
            <a:pPr marL="0" indent="0">
              <a:buNone/>
            </a:pPr>
            <a:endParaRPr lang="de-DE" dirty="0"/>
          </a:p>
        </p:txBody>
      </p:sp>
    </p:spTree>
    <p:extLst>
      <p:ext uri="{BB962C8B-B14F-4D97-AF65-F5344CB8AC3E}">
        <p14:creationId xmlns:p14="http://schemas.microsoft.com/office/powerpoint/2010/main" val="199330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B41B8C-D48A-4B2C-99C0-0D57BA28DEC2}"/>
              </a:ext>
            </a:extLst>
          </p:cNvPr>
          <p:cNvSpPr>
            <a:spLocks noGrp="1"/>
          </p:cNvSpPr>
          <p:nvPr>
            <p:ph type="title"/>
          </p:nvPr>
        </p:nvSpPr>
        <p:spPr/>
        <p:txBody>
          <a:bodyPr/>
          <a:lstStyle/>
          <a:p>
            <a:r>
              <a:rPr lang="de-DE" sz="3600" cap="small" dirty="0"/>
              <a:t>An wen wende ich mich, wenn ich Schwierigkeiten habe?</a:t>
            </a:r>
            <a:endParaRPr lang="de-DE" dirty="0"/>
          </a:p>
        </p:txBody>
      </p:sp>
      <p:sp>
        <p:nvSpPr>
          <p:cNvPr id="3" name="Inhaltsplatzhalter 2">
            <a:extLst>
              <a:ext uri="{FF2B5EF4-FFF2-40B4-BE49-F238E27FC236}">
                <a16:creationId xmlns:a16="http://schemas.microsoft.com/office/drawing/2014/main" id="{4800C434-0374-4C97-93FC-1F84112F6DDE}"/>
              </a:ext>
            </a:extLst>
          </p:cNvPr>
          <p:cNvSpPr>
            <a:spLocks noGrp="1"/>
          </p:cNvSpPr>
          <p:nvPr>
            <p:ph idx="1"/>
          </p:nvPr>
        </p:nvSpPr>
        <p:spPr/>
        <p:txBody>
          <a:bodyPr/>
          <a:lstStyle/>
          <a:p>
            <a:pPr>
              <a:spcAft>
                <a:spcPts val="600"/>
              </a:spcAft>
            </a:pPr>
            <a:r>
              <a:rPr lang="de-DE" dirty="0"/>
              <a:t>Das Praxisbüro im </a:t>
            </a:r>
            <a:r>
              <a:rPr lang="de-DE" dirty="0" err="1"/>
              <a:t>ZfLB</a:t>
            </a:r>
            <a:r>
              <a:rPr lang="de-DE" dirty="0"/>
              <a:t> ist Ansprechpartner, wenn es Unstimmigkeiten mit der Schule (oder auch im Fach) gibt, </a:t>
            </a:r>
          </a:p>
          <a:p>
            <a:pPr lvl="1">
              <a:spcAft>
                <a:spcPts val="600"/>
              </a:spcAft>
            </a:pPr>
            <a:r>
              <a:rPr lang="de-DE" dirty="0"/>
              <a:t>z.B. wenn Sie einen Rat benötigen</a:t>
            </a:r>
          </a:p>
          <a:p>
            <a:pPr lvl="1">
              <a:spcAft>
                <a:spcPts val="600"/>
              </a:spcAft>
            </a:pPr>
            <a:r>
              <a:rPr lang="de-DE" dirty="0"/>
              <a:t>oder  von offizieller Seite eine Klarstellung usw. notwendig ist.</a:t>
            </a:r>
          </a:p>
          <a:p>
            <a:pPr>
              <a:spcAft>
                <a:spcPts val="600"/>
              </a:spcAft>
            </a:pPr>
            <a:r>
              <a:rPr lang="de-DE" dirty="0"/>
              <a:t>Auch in allen anderen Fällen, die das Praktikum betreffen, versuchen wir Ihnen weiterzuhelfen</a:t>
            </a:r>
          </a:p>
          <a:p>
            <a:pPr marL="457200" lvl="1" indent="0">
              <a:spcAft>
                <a:spcPts val="600"/>
              </a:spcAft>
              <a:buNone/>
            </a:pPr>
            <a:r>
              <a:rPr lang="de-DE" dirty="0"/>
              <a:t>Sprechen Sie uns an (per Mail, telefonisch, u.U. persönlich), in dringenden Fällen selbstverständlich auch außerhalb der Sprechzeiten.</a:t>
            </a:r>
          </a:p>
          <a:p>
            <a:pPr marL="258762" indent="-342900">
              <a:spcAft>
                <a:spcPts val="600"/>
              </a:spcAft>
            </a:pPr>
            <a:r>
              <a:rPr lang="de-DE" dirty="0"/>
              <a:t>Erstmal ‚anonymer‘? Dann wenden Sie sich an Ursula Engels (</a:t>
            </a:r>
            <a:r>
              <a:rPr lang="de-DE" dirty="0">
                <a:hlinkClick r:id="rId2"/>
              </a:rPr>
              <a:t>uengels@uni-bremen.de</a:t>
            </a:r>
            <a:r>
              <a:rPr lang="de-DE" dirty="0"/>
              <a:t>) aus dem Studienzentrum Lehramt.</a:t>
            </a:r>
          </a:p>
          <a:p>
            <a:pPr marL="0" indent="-84138">
              <a:buNone/>
            </a:pPr>
            <a:endParaRPr lang="de-DE" sz="2000" dirty="0"/>
          </a:p>
          <a:p>
            <a:endParaRPr lang="de-DE" dirty="0"/>
          </a:p>
        </p:txBody>
      </p:sp>
    </p:spTree>
    <p:extLst>
      <p:ext uri="{BB962C8B-B14F-4D97-AF65-F5344CB8AC3E}">
        <p14:creationId xmlns:p14="http://schemas.microsoft.com/office/powerpoint/2010/main" val="117125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06D1E6-1159-48AC-A422-9DC9D83B7ECC}"/>
              </a:ext>
            </a:extLst>
          </p:cNvPr>
          <p:cNvSpPr>
            <a:spLocks noGrp="1"/>
          </p:cNvSpPr>
          <p:nvPr>
            <p:ph type="title"/>
          </p:nvPr>
        </p:nvSpPr>
        <p:spPr/>
        <p:txBody>
          <a:bodyPr/>
          <a:lstStyle/>
          <a:p>
            <a:r>
              <a:rPr lang="de-DE" sz="3600" cap="small" dirty="0"/>
              <a:t>Wo finde ich weitere Informationen?</a:t>
            </a:r>
            <a:endParaRPr lang="de-DE" dirty="0"/>
          </a:p>
        </p:txBody>
      </p:sp>
      <p:sp>
        <p:nvSpPr>
          <p:cNvPr id="3" name="Inhaltsplatzhalter 2">
            <a:extLst>
              <a:ext uri="{FF2B5EF4-FFF2-40B4-BE49-F238E27FC236}">
                <a16:creationId xmlns:a16="http://schemas.microsoft.com/office/drawing/2014/main" id="{5C0A4AAD-9270-480D-A5BB-A65A2BE77DC2}"/>
              </a:ext>
            </a:extLst>
          </p:cNvPr>
          <p:cNvSpPr>
            <a:spLocks noGrp="1"/>
          </p:cNvSpPr>
          <p:nvPr>
            <p:ph idx="1"/>
          </p:nvPr>
        </p:nvSpPr>
        <p:spPr>
          <a:xfrm>
            <a:off x="2027239" y="2438400"/>
            <a:ext cx="6705282" cy="4130040"/>
          </a:xfrm>
        </p:spPr>
        <p:txBody>
          <a:bodyPr/>
          <a:lstStyle/>
          <a:p>
            <a:r>
              <a:rPr lang="de-DE" sz="2000" dirty="0"/>
              <a:t>Auf den Seiten des Zentrums für Lehrerbildung </a:t>
            </a:r>
            <a:r>
              <a:rPr lang="de-DE" sz="2000" dirty="0">
                <a:hlinkClick r:id="rId2"/>
              </a:rPr>
              <a:t>www.uni-bremen.de/zflb</a:t>
            </a:r>
            <a:endParaRPr lang="de-DE" sz="2000" dirty="0"/>
          </a:p>
          <a:p>
            <a:pPr lvl="1"/>
            <a:r>
              <a:rPr lang="de-DE" sz="2000" dirty="0"/>
              <a:t>Allgemeines zum Praktikum</a:t>
            </a:r>
          </a:p>
          <a:p>
            <a:pPr lvl="1"/>
            <a:r>
              <a:rPr lang="de-DE" sz="2000" dirty="0"/>
              <a:t>Formulare</a:t>
            </a:r>
          </a:p>
          <a:p>
            <a:pPr lvl="1"/>
            <a:r>
              <a:rPr lang="de-DE" sz="2000" b="1" dirty="0"/>
              <a:t>Handbuch Schulpraktische Studien</a:t>
            </a:r>
          </a:p>
          <a:p>
            <a:pPr lvl="1"/>
            <a:r>
              <a:rPr lang="de-DE" sz="2000" dirty="0"/>
              <a:t>Praktikumsordnung</a:t>
            </a:r>
          </a:p>
          <a:p>
            <a:r>
              <a:rPr lang="de-DE" sz="2000" dirty="0"/>
              <a:t>Schulwegweiser mit Adressen und Verweise auf Schulwebseiten</a:t>
            </a:r>
          </a:p>
          <a:p>
            <a:pPr marL="800100" lvl="2" indent="0">
              <a:buNone/>
            </a:pPr>
            <a:r>
              <a:rPr lang="de-DE" sz="1800" dirty="0"/>
              <a:t>Bremen: </a:t>
            </a:r>
            <a:r>
              <a:rPr lang="de-DE" sz="1400" dirty="0">
                <a:hlinkClick r:id="rId3"/>
              </a:rPr>
              <a:t>www.bildung.bremen.de/schulwegweiser-3714</a:t>
            </a:r>
            <a:endParaRPr lang="de-DE" sz="1400" dirty="0"/>
          </a:p>
          <a:p>
            <a:pPr marL="800100" lvl="2" indent="0">
              <a:buNone/>
            </a:pPr>
            <a:r>
              <a:rPr lang="de-DE" sz="1800" dirty="0"/>
              <a:t>Bremerhaven: </a:t>
            </a:r>
            <a:r>
              <a:rPr lang="de-DE" sz="1400" dirty="0">
                <a:hlinkClick r:id="rId4"/>
              </a:rPr>
              <a:t>https://www.bremerhaven.de/de/leben-arbeiten/bildung-forschung/schule/schulen-in-bremerhaven.26307.html</a:t>
            </a:r>
            <a:r>
              <a:rPr lang="de-DE" sz="2800" dirty="0"/>
              <a:t>  </a:t>
            </a:r>
            <a:endParaRPr lang="de-DE" dirty="0"/>
          </a:p>
        </p:txBody>
      </p:sp>
      <p:pic>
        <p:nvPicPr>
          <p:cNvPr id="7" name="Grafik 6">
            <a:extLst>
              <a:ext uri="{FF2B5EF4-FFF2-40B4-BE49-F238E27FC236}">
                <a16:creationId xmlns:a16="http://schemas.microsoft.com/office/drawing/2014/main" id="{1FA5A8F4-E466-4655-BC85-DC91D11AE12C}"/>
              </a:ext>
            </a:extLst>
          </p:cNvPr>
          <p:cNvPicPr/>
          <p:nvPr/>
        </p:nvPicPr>
        <p:blipFill rotWithShape="1">
          <a:blip r:embed="rId5"/>
          <a:srcRect l="27487" t="12570" r="25915" b="1396"/>
          <a:stretch/>
        </p:blipFill>
        <p:spPr bwMode="auto">
          <a:xfrm>
            <a:off x="9189720" y="2438400"/>
            <a:ext cx="2340714" cy="3581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96182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C538E-77DF-4DD9-B5D9-7D7C393DCE61}"/>
              </a:ext>
            </a:extLst>
          </p:cNvPr>
          <p:cNvSpPr>
            <a:spLocks noGrp="1"/>
          </p:cNvSpPr>
          <p:nvPr>
            <p:ph type="ctrTitle"/>
          </p:nvPr>
        </p:nvSpPr>
        <p:spPr/>
        <p:txBody>
          <a:bodyPr/>
          <a:lstStyle/>
          <a:p>
            <a:r>
              <a:rPr lang="de-DE" sz="3600" dirty="0"/>
              <a:t/>
            </a:r>
            <a:br>
              <a:rPr lang="de-DE" sz="3600" dirty="0"/>
            </a:br>
            <a:endParaRPr lang="de-DE" dirty="0"/>
          </a:p>
        </p:txBody>
      </p:sp>
      <p:sp>
        <p:nvSpPr>
          <p:cNvPr id="3" name="Untertitel 2">
            <a:extLst>
              <a:ext uri="{FF2B5EF4-FFF2-40B4-BE49-F238E27FC236}">
                <a16:creationId xmlns:a16="http://schemas.microsoft.com/office/drawing/2014/main" id="{E092FE9F-3D28-4989-B230-C1B5502C5DF6}"/>
              </a:ext>
            </a:extLst>
          </p:cNvPr>
          <p:cNvSpPr>
            <a:spLocks noGrp="1"/>
          </p:cNvSpPr>
          <p:nvPr>
            <p:ph type="subTitle" idx="1"/>
          </p:nvPr>
        </p:nvSpPr>
        <p:spPr>
          <a:xfrm>
            <a:off x="2027237" y="3663035"/>
            <a:ext cx="9145587" cy="1055663"/>
          </a:xfrm>
        </p:spPr>
        <p:txBody>
          <a:bodyPr/>
          <a:lstStyle/>
          <a:p>
            <a:r>
              <a:rPr lang="de-DE" sz="6000" cap="small" dirty="0"/>
              <a:t>Informationen zum Praxissemester </a:t>
            </a:r>
            <a:r>
              <a:rPr lang="de-DE" sz="6000" cap="small" dirty="0" smtClean="0"/>
              <a:t>2023</a:t>
            </a:r>
            <a:endParaRPr lang="de-DE" sz="6000" cap="small" dirty="0"/>
          </a:p>
          <a:p>
            <a:r>
              <a:rPr lang="de-DE" sz="6000" cap="small" dirty="0"/>
              <a:t>- Härtefälle -</a:t>
            </a:r>
            <a:endParaRPr lang="de-DE" sz="6000" dirty="0"/>
          </a:p>
        </p:txBody>
      </p:sp>
    </p:spTree>
    <p:extLst>
      <p:ext uri="{BB962C8B-B14F-4D97-AF65-F5344CB8AC3E}">
        <p14:creationId xmlns:p14="http://schemas.microsoft.com/office/powerpoint/2010/main" val="1338186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A3AE7-344F-4DC0-998C-ED995794AAEB}"/>
              </a:ext>
            </a:extLst>
          </p:cNvPr>
          <p:cNvSpPr>
            <a:spLocks noGrp="1"/>
          </p:cNvSpPr>
          <p:nvPr>
            <p:ph type="title"/>
          </p:nvPr>
        </p:nvSpPr>
        <p:spPr/>
        <p:txBody>
          <a:bodyPr/>
          <a:lstStyle/>
          <a:p>
            <a:r>
              <a:rPr lang="de-DE" sz="3600" cap="small" dirty="0"/>
              <a:t>Härtefallregelungen</a:t>
            </a:r>
            <a:r>
              <a:rPr lang="de-DE" dirty="0"/>
              <a:t> </a:t>
            </a:r>
          </a:p>
        </p:txBody>
      </p:sp>
      <p:sp>
        <p:nvSpPr>
          <p:cNvPr id="3" name="Inhaltsplatzhalter 2">
            <a:extLst>
              <a:ext uri="{FF2B5EF4-FFF2-40B4-BE49-F238E27FC236}">
                <a16:creationId xmlns:a16="http://schemas.microsoft.com/office/drawing/2014/main" id="{DF57A76A-649C-4932-8589-05E883FF9826}"/>
              </a:ext>
            </a:extLst>
          </p:cNvPr>
          <p:cNvSpPr>
            <a:spLocks noGrp="1"/>
          </p:cNvSpPr>
          <p:nvPr>
            <p:ph idx="1"/>
          </p:nvPr>
        </p:nvSpPr>
        <p:spPr/>
        <p:txBody>
          <a:bodyPr/>
          <a:lstStyle/>
          <a:p>
            <a:r>
              <a:rPr lang="de-DE" dirty="0"/>
              <a:t>Liegt ein Härtefall vor…</a:t>
            </a:r>
          </a:p>
          <a:p>
            <a:pPr marL="539750" lvl="1" indent="0">
              <a:buNone/>
            </a:pPr>
            <a:r>
              <a:rPr lang="de-DE" dirty="0"/>
              <a:t>… können drei Wunschschulen im Bundesland zur Durchführung angegeben werden.</a:t>
            </a:r>
          </a:p>
          <a:p>
            <a:pPr marL="539750" lvl="1" indent="0">
              <a:buNone/>
            </a:pPr>
            <a:r>
              <a:rPr lang="de-DE" dirty="0"/>
              <a:t>… kann das Praktikum mit Zustimmung der Modulverantwortlichen außerhalb Bremens durchgeführt werden.</a:t>
            </a:r>
          </a:p>
          <a:p>
            <a:pPr marL="539750" lvl="1" indent="0">
              <a:buNone/>
            </a:pPr>
            <a:endParaRPr lang="de-DE" dirty="0"/>
          </a:p>
          <a:p>
            <a:pPr marL="284162" indent="-285750"/>
            <a:r>
              <a:rPr lang="de-DE" dirty="0"/>
              <a:t>Voraussetzungen</a:t>
            </a:r>
          </a:p>
          <a:p>
            <a:pPr marL="825500" lvl="1" indent="-285750"/>
            <a:r>
              <a:rPr lang="de-DE" dirty="0"/>
              <a:t>Antragstellung im Anmeldezeitraum (Ausnahme: Akutfälle)</a:t>
            </a:r>
          </a:p>
          <a:p>
            <a:pPr marL="825500" lvl="1" indent="-285750"/>
            <a:r>
              <a:rPr lang="de-DE" dirty="0"/>
              <a:t>Nachweise im Anmeldezeitraum</a:t>
            </a:r>
          </a:p>
          <a:p>
            <a:pPr marL="0" indent="-1588">
              <a:buNone/>
            </a:pPr>
            <a:endParaRPr lang="de-DE" dirty="0"/>
          </a:p>
          <a:p>
            <a:pPr marL="0" indent="-1588">
              <a:buNone/>
            </a:pPr>
            <a:r>
              <a:rPr lang="de-DE" dirty="0"/>
              <a:t>Entscheidend ist </a:t>
            </a:r>
            <a:r>
              <a:rPr lang="de-DE" b="1" dirty="0"/>
              <a:t>immer, </a:t>
            </a:r>
            <a:r>
              <a:rPr lang="de-DE" dirty="0"/>
              <a:t>dass die Fächer angemessen ausgebildet und betreut werden können!</a:t>
            </a:r>
          </a:p>
        </p:txBody>
      </p:sp>
    </p:spTree>
    <p:extLst>
      <p:ext uri="{BB962C8B-B14F-4D97-AF65-F5344CB8AC3E}">
        <p14:creationId xmlns:p14="http://schemas.microsoft.com/office/powerpoint/2010/main" val="1952885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BA3AE7-344F-4DC0-998C-ED995794AAEB}"/>
              </a:ext>
            </a:extLst>
          </p:cNvPr>
          <p:cNvSpPr>
            <a:spLocks noGrp="1"/>
          </p:cNvSpPr>
          <p:nvPr>
            <p:ph type="title"/>
          </p:nvPr>
        </p:nvSpPr>
        <p:spPr/>
        <p:txBody>
          <a:bodyPr/>
          <a:lstStyle/>
          <a:p>
            <a:r>
              <a:rPr lang="de-DE" sz="3600" cap="small" dirty="0"/>
              <a:t>Härtefallregelungen</a:t>
            </a:r>
            <a:r>
              <a:rPr lang="de-DE" dirty="0"/>
              <a:t> </a:t>
            </a:r>
          </a:p>
        </p:txBody>
      </p:sp>
      <p:sp>
        <p:nvSpPr>
          <p:cNvPr id="8" name="Textfeld 7">
            <a:extLst>
              <a:ext uri="{FF2B5EF4-FFF2-40B4-BE49-F238E27FC236}">
                <a16:creationId xmlns:a16="http://schemas.microsoft.com/office/drawing/2014/main" id="{2A6B9FD5-E4F1-48A9-864B-132D0037087D}"/>
              </a:ext>
            </a:extLst>
          </p:cNvPr>
          <p:cNvSpPr txBox="1"/>
          <p:nvPr/>
        </p:nvSpPr>
        <p:spPr>
          <a:xfrm>
            <a:off x="2027239" y="3098394"/>
            <a:ext cx="2440852" cy="830997"/>
          </a:xfrm>
          <a:prstGeom prst="rect">
            <a:avLst/>
          </a:prstGeom>
          <a:solidFill>
            <a:schemeClr val="accent5">
              <a:lumMod val="20000"/>
              <a:lumOff val="80000"/>
            </a:schemeClr>
          </a:solidFill>
        </p:spPr>
        <p:txBody>
          <a:bodyPr wrap="square">
            <a:spAutoFit/>
          </a:bodyPr>
          <a:lstStyle/>
          <a:p>
            <a:r>
              <a:rPr lang="de-DE" sz="1600" dirty="0"/>
              <a:t>Betreuung von Kindern unter 14 Jahren im eigenen Haushalt</a:t>
            </a:r>
          </a:p>
        </p:txBody>
      </p:sp>
      <p:sp>
        <p:nvSpPr>
          <p:cNvPr id="9" name="Textfeld 8">
            <a:extLst>
              <a:ext uri="{FF2B5EF4-FFF2-40B4-BE49-F238E27FC236}">
                <a16:creationId xmlns:a16="http://schemas.microsoft.com/office/drawing/2014/main" id="{C8660C27-2D7D-43F7-929B-8648CAE87304}"/>
              </a:ext>
            </a:extLst>
          </p:cNvPr>
          <p:cNvSpPr txBox="1"/>
          <p:nvPr/>
        </p:nvSpPr>
        <p:spPr>
          <a:xfrm>
            <a:off x="2027239" y="2497723"/>
            <a:ext cx="2440852" cy="338554"/>
          </a:xfrm>
          <a:prstGeom prst="rect">
            <a:avLst/>
          </a:prstGeom>
          <a:solidFill>
            <a:schemeClr val="accent5">
              <a:lumMod val="75000"/>
            </a:schemeClr>
          </a:solidFill>
        </p:spPr>
        <p:txBody>
          <a:bodyPr wrap="square" rtlCol="0">
            <a:spAutoFit/>
          </a:bodyPr>
          <a:lstStyle/>
          <a:p>
            <a:pPr algn="ctr"/>
            <a:r>
              <a:rPr lang="de-DE" sz="1600" b="1" dirty="0">
                <a:solidFill>
                  <a:schemeClr val="bg1"/>
                </a:solidFill>
              </a:rPr>
              <a:t>Kinder</a:t>
            </a:r>
          </a:p>
        </p:txBody>
      </p:sp>
      <p:sp>
        <p:nvSpPr>
          <p:cNvPr id="10" name="Textfeld 9">
            <a:extLst>
              <a:ext uri="{FF2B5EF4-FFF2-40B4-BE49-F238E27FC236}">
                <a16:creationId xmlns:a16="http://schemas.microsoft.com/office/drawing/2014/main" id="{35D54F52-6FE6-43EB-831A-0E82CC2A492B}"/>
              </a:ext>
            </a:extLst>
          </p:cNvPr>
          <p:cNvSpPr txBox="1"/>
          <p:nvPr/>
        </p:nvSpPr>
        <p:spPr>
          <a:xfrm>
            <a:off x="5485787" y="2497723"/>
            <a:ext cx="2440852" cy="338554"/>
          </a:xfrm>
          <a:prstGeom prst="rect">
            <a:avLst/>
          </a:prstGeom>
          <a:solidFill>
            <a:schemeClr val="accent1">
              <a:lumMod val="75000"/>
            </a:schemeClr>
          </a:solidFill>
        </p:spPr>
        <p:txBody>
          <a:bodyPr wrap="square" rtlCol="0">
            <a:spAutoFit/>
          </a:bodyPr>
          <a:lstStyle/>
          <a:p>
            <a:pPr algn="ctr"/>
            <a:r>
              <a:rPr lang="de-DE" sz="1600" b="1" dirty="0">
                <a:solidFill>
                  <a:schemeClr val="bg1"/>
                </a:solidFill>
              </a:rPr>
              <a:t>Pflege</a:t>
            </a:r>
          </a:p>
        </p:txBody>
      </p:sp>
      <p:sp>
        <p:nvSpPr>
          <p:cNvPr id="11" name="Textfeld 10">
            <a:extLst>
              <a:ext uri="{FF2B5EF4-FFF2-40B4-BE49-F238E27FC236}">
                <a16:creationId xmlns:a16="http://schemas.microsoft.com/office/drawing/2014/main" id="{CE661C30-1C68-48A9-B15B-A445F177C8C9}"/>
              </a:ext>
            </a:extLst>
          </p:cNvPr>
          <p:cNvSpPr txBox="1"/>
          <p:nvPr/>
        </p:nvSpPr>
        <p:spPr>
          <a:xfrm>
            <a:off x="8944335" y="2497723"/>
            <a:ext cx="2440852" cy="338554"/>
          </a:xfrm>
          <a:prstGeom prst="rect">
            <a:avLst/>
          </a:prstGeom>
          <a:solidFill>
            <a:schemeClr val="accent3">
              <a:lumMod val="50000"/>
            </a:schemeClr>
          </a:solidFill>
        </p:spPr>
        <p:txBody>
          <a:bodyPr wrap="square" rtlCol="0">
            <a:spAutoFit/>
          </a:bodyPr>
          <a:lstStyle/>
          <a:p>
            <a:pPr algn="ctr"/>
            <a:r>
              <a:rPr lang="de-DE" sz="1600" b="1" dirty="0">
                <a:solidFill>
                  <a:schemeClr val="bg1"/>
                </a:solidFill>
              </a:rPr>
              <a:t>Erkrankung</a:t>
            </a:r>
            <a:r>
              <a:rPr lang="de-DE" sz="1600" dirty="0">
                <a:solidFill>
                  <a:schemeClr val="bg1"/>
                </a:solidFill>
              </a:rPr>
              <a:t>/</a:t>
            </a:r>
            <a:r>
              <a:rPr lang="de-DE" sz="1600" b="1" dirty="0">
                <a:solidFill>
                  <a:schemeClr val="bg1"/>
                </a:solidFill>
              </a:rPr>
              <a:t>Behinderung</a:t>
            </a:r>
          </a:p>
        </p:txBody>
      </p:sp>
      <p:sp>
        <p:nvSpPr>
          <p:cNvPr id="12" name="Textfeld 11">
            <a:extLst>
              <a:ext uri="{FF2B5EF4-FFF2-40B4-BE49-F238E27FC236}">
                <a16:creationId xmlns:a16="http://schemas.microsoft.com/office/drawing/2014/main" id="{FF595258-54F2-4AF0-AD8F-A22396861029}"/>
              </a:ext>
            </a:extLst>
          </p:cNvPr>
          <p:cNvSpPr txBox="1"/>
          <p:nvPr/>
        </p:nvSpPr>
        <p:spPr>
          <a:xfrm>
            <a:off x="2027239" y="4254774"/>
            <a:ext cx="2440852" cy="2492990"/>
          </a:xfrm>
          <a:prstGeom prst="rect">
            <a:avLst/>
          </a:prstGeom>
          <a:solidFill>
            <a:schemeClr val="accent6">
              <a:lumMod val="20000"/>
              <a:lumOff val="80000"/>
            </a:schemeClr>
          </a:solidFill>
        </p:spPr>
        <p:txBody>
          <a:bodyPr wrap="square" rtlCol="0">
            <a:spAutoFit/>
          </a:bodyPr>
          <a:lstStyle/>
          <a:p>
            <a:r>
              <a:rPr lang="de-DE" sz="1600" dirty="0"/>
              <a:t>Mögliche Nachweise:</a:t>
            </a:r>
          </a:p>
          <a:p>
            <a:endParaRPr lang="de-DE" sz="1200" dirty="0"/>
          </a:p>
          <a:p>
            <a:pPr marL="285750" indent="-285750">
              <a:buFont typeface="Arial" panose="020B0604020202020204" pitchFamily="34" charset="0"/>
              <a:buChar char="•"/>
            </a:pPr>
            <a:r>
              <a:rPr lang="de-DE" sz="1600" dirty="0"/>
              <a:t>Geburtsurkunde</a:t>
            </a:r>
          </a:p>
          <a:p>
            <a:pPr marL="285750" indent="-285750">
              <a:buFont typeface="Arial" panose="020B0604020202020204" pitchFamily="34" charset="0"/>
              <a:buChar char="•"/>
            </a:pPr>
            <a:r>
              <a:rPr lang="de-DE" sz="1600" dirty="0"/>
              <a:t>Abstammungs-urkunde</a:t>
            </a:r>
          </a:p>
          <a:p>
            <a:pPr marL="285750" indent="-285750">
              <a:buFont typeface="Arial" panose="020B0604020202020204" pitchFamily="34" charset="0"/>
              <a:buChar char="•"/>
            </a:pPr>
            <a:r>
              <a:rPr lang="de-DE" sz="1600" dirty="0"/>
              <a:t>Adoptionsurkunde </a:t>
            </a:r>
          </a:p>
          <a:p>
            <a:pPr marL="285750" indent="-285750">
              <a:buFont typeface="Arial" panose="020B0604020202020204" pitchFamily="34" charset="0"/>
              <a:buChar char="•"/>
            </a:pPr>
            <a:r>
              <a:rPr lang="de-DE" sz="1600" dirty="0"/>
              <a:t>Erziehungsbescheid</a:t>
            </a:r>
          </a:p>
          <a:p>
            <a:pPr marL="285750" indent="-285750">
              <a:buFont typeface="Arial" panose="020B0604020202020204" pitchFamily="34" charset="0"/>
              <a:buChar char="•"/>
            </a:pPr>
            <a:endParaRPr lang="de-DE" sz="1600" dirty="0"/>
          </a:p>
          <a:p>
            <a:pPr marL="285750" indent="-285750">
              <a:buFont typeface="Arial" panose="020B0604020202020204" pitchFamily="34" charset="0"/>
              <a:buChar char="•"/>
            </a:pPr>
            <a:endParaRPr lang="de-DE" sz="1600" dirty="0"/>
          </a:p>
          <a:p>
            <a:r>
              <a:rPr lang="de-DE" sz="1600" dirty="0"/>
              <a:t> </a:t>
            </a:r>
          </a:p>
        </p:txBody>
      </p:sp>
      <p:sp>
        <p:nvSpPr>
          <p:cNvPr id="13" name="Textfeld 12">
            <a:extLst>
              <a:ext uri="{FF2B5EF4-FFF2-40B4-BE49-F238E27FC236}">
                <a16:creationId xmlns:a16="http://schemas.microsoft.com/office/drawing/2014/main" id="{4CC1E716-F090-4722-B0F1-BA98B6946850}"/>
              </a:ext>
            </a:extLst>
          </p:cNvPr>
          <p:cNvSpPr txBox="1"/>
          <p:nvPr/>
        </p:nvSpPr>
        <p:spPr>
          <a:xfrm>
            <a:off x="5485787" y="3098394"/>
            <a:ext cx="2440852" cy="830997"/>
          </a:xfrm>
          <a:prstGeom prst="rect">
            <a:avLst/>
          </a:prstGeom>
          <a:solidFill>
            <a:schemeClr val="accent1">
              <a:lumMod val="20000"/>
              <a:lumOff val="80000"/>
            </a:schemeClr>
          </a:solidFill>
        </p:spPr>
        <p:txBody>
          <a:bodyPr wrap="square">
            <a:spAutoFit/>
          </a:bodyPr>
          <a:lstStyle/>
          <a:p>
            <a:r>
              <a:rPr lang="de-DE" sz="1600" dirty="0"/>
              <a:t>Pflege von direkten oder angeheirateten Angehörigen</a:t>
            </a:r>
          </a:p>
        </p:txBody>
      </p:sp>
      <p:sp>
        <p:nvSpPr>
          <p:cNvPr id="15" name="Textfeld 14">
            <a:extLst>
              <a:ext uri="{FF2B5EF4-FFF2-40B4-BE49-F238E27FC236}">
                <a16:creationId xmlns:a16="http://schemas.microsoft.com/office/drawing/2014/main" id="{001D92C3-A308-4159-9ED8-FDD6100D80B2}"/>
              </a:ext>
            </a:extLst>
          </p:cNvPr>
          <p:cNvSpPr txBox="1"/>
          <p:nvPr/>
        </p:nvSpPr>
        <p:spPr>
          <a:xfrm>
            <a:off x="5485787" y="4254774"/>
            <a:ext cx="2440852" cy="2246769"/>
          </a:xfrm>
          <a:prstGeom prst="rect">
            <a:avLst/>
          </a:prstGeom>
          <a:solidFill>
            <a:srgbClr val="FFEBFF">
              <a:alpha val="30980"/>
            </a:srgbClr>
          </a:solidFill>
        </p:spPr>
        <p:txBody>
          <a:bodyPr wrap="square">
            <a:spAutoFit/>
          </a:bodyPr>
          <a:lstStyle/>
          <a:p>
            <a:r>
              <a:rPr lang="de-DE" sz="1600" dirty="0"/>
              <a:t>Nachweis:</a:t>
            </a:r>
          </a:p>
          <a:p>
            <a:endParaRPr lang="de-DE" sz="1200" dirty="0"/>
          </a:p>
          <a:p>
            <a:pPr marL="285750" indent="-285750">
              <a:buFont typeface="Arial" panose="020B0604020202020204" pitchFamily="34" charset="0"/>
              <a:buChar char="•"/>
            </a:pPr>
            <a:r>
              <a:rPr lang="de-DE" sz="1600" dirty="0"/>
              <a:t>Gutachten Medizinischer Dienst (mind. </a:t>
            </a:r>
            <a:r>
              <a:rPr lang="de-DE" sz="1600" dirty="0" smtClean="0"/>
              <a:t>Pflegegrad 2) </a:t>
            </a:r>
            <a:endParaRPr lang="de-DE" sz="1600" dirty="0"/>
          </a:p>
          <a:p>
            <a:pPr marL="285750" indent="-285750">
              <a:buFont typeface="Arial" panose="020B0604020202020204" pitchFamily="34" charset="0"/>
              <a:buChar char="•"/>
            </a:pPr>
            <a:r>
              <a:rPr lang="de-DE" sz="1600" dirty="0"/>
              <a:t>u. U. Nachweis Verwandtschaftsgrad</a:t>
            </a:r>
          </a:p>
          <a:p>
            <a:pPr marL="285750" indent="-285750">
              <a:buFont typeface="Arial" panose="020B0604020202020204" pitchFamily="34" charset="0"/>
              <a:buChar char="•"/>
            </a:pPr>
            <a:endParaRPr lang="de-DE" sz="1600" dirty="0"/>
          </a:p>
          <a:p>
            <a:endParaRPr lang="de-DE" sz="1600" dirty="0"/>
          </a:p>
        </p:txBody>
      </p:sp>
      <p:sp>
        <p:nvSpPr>
          <p:cNvPr id="16" name="Textfeld 15">
            <a:extLst>
              <a:ext uri="{FF2B5EF4-FFF2-40B4-BE49-F238E27FC236}">
                <a16:creationId xmlns:a16="http://schemas.microsoft.com/office/drawing/2014/main" id="{F88BD521-AA4D-48F6-A4E1-C3353D04994C}"/>
              </a:ext>
            </a:extLst>
          </p:cNvPr>
          <p:cNvSpPr txBox="1"/>
          <p:nvPr/>
        </p:nvSpPr>
        <p:spPr>
          <a:xfrm>
            <a:off x="8944335" y="3098394"/>
            <a:ext cx="2440852" cy="830997"/>
          </a:xfrm>
          <a:prstGeom prst="rect">
            <a:avLst/>
          </a:prstGeom>
          <a:solidFill>
            <a:schemeClr val="accent2">
              <a:lumMod val="20000"/>
              <a:lumOff val="80000"/>
            </a:schemeClr>
          </a:solidFill>
        </p:spPr>
        <p:txBody>
          <a:bodyPr wrap="square">
            <a:spAutoFit/>
          </a:bodyPr>
          <a:lstStyle/>
          <a:p>
            <a:r>
              <a:rPr lang="de-DE" sz="1600" dirty="0"/>
              <a:t>Gesundheitliche Einschränkung</a:t>
            </a:r>
          </a:p>
          <a:p>
            <a:endParaRPr lang="de-DE" sz="1600" dirty="0"/>
          </a:p>
        </p:txBody>
      </p:sp>
      <p:sp>
        <p:nvSpPr>
          <p:cNvPr id="17" name="Textfeld 16">
            <a:extLst>
              <a:ext uri="{FF2B5EF4-FFF2-40B4-BE49-F238E27FC236}">
                <a16:creationId xmlns:a16="http://schemas.microsoft.com/office/drawing/2014/main" id="{AD777BC4-A431-416E-81FE-3A7D9B8276E4}"/>
              </a:ext>
            </a:extLst>
          </p:cNvPr>
          <p:cNvSpPr txBox="1"/>
          <p:nvPr/>
        </p:nvSpPr>
        <p:spPr>
          <a:xfrm>
            <a:off x="8944335" y="4254774"/>
            <a:ext cx="2440852" cy="2492990"/>
          </a:xfrm>
          <a:prstGeom prst="rect">
            <a:avLst/>
          </a:prstGeom>
          <a:solidFill>
            <a:schemeClr val="accent3">
              <a:lumMod val="20000"/>
              <a:lumOff val="80000"/>
            </a:schemeClr>
          </a:solidFill>
        </p:spPr>
        <p:txBody>
          <a:bodyPr wrap="square">
            <a:spAutoFit/>
          </a:bodyPr>
          <a:lstStyle/>
          <a:p>
            <a:r>
              <a:rPr lang="de-DE" sz="1600" dirty="0"/>
              <a:t>Mögliche Nachweise:</a:t>
            </a:r>
          </a:p>
          <a:p>
            <a:endParaRPr lang="de-DE" sz="1200" dirty="0"/>
          </a:p>
          <a:p>
            <a:pPr marL="285750" indent="-285750">
              <a:buFontTx/>
              <a:buChar char="-"/>
            </a:pPr>
            <a:r>
              <a:rPr lang="de-DE" sz="1600" dirty="0"/>
              <a:t>Ärztliche Bescheinigung</a:t>
            </a:r>
          </a:p>
          <a:p>
            <a:pPr marL="285750" indent="-285750">
              <a:buFontTx/>
              <a:buChar char="-"/>
            </a:pPr>
            <a:r>
              <a:rPr lang="de-DE" sz="1600" dirty="0"/>
              <a:t>Fachärztliches Gutachten</a:t>
            </a:r>
          </a:p>
          <a:p>
            <a:pPr marL="285750" indent="-285750">
              <a:buFontTx/>
              <a:buChar char="-"/>
            </a:pPr>
            <a:r>
              <a:rPr lang="de-DE" sz="1600" dirty="0"/>
              <a:t>ggf. Bescheid über Nachteilsausgleich</a:t>
            </a:r>
          </a:p>
          <a:p>
            <a:pPr marL="285750" indent="-285750">
              <a:buFontTx/>
              <a:buChar char="-"/>
            </a:pPr>
            <a:r>
              <a:rPr lang="de-DE" sz="1600" dirty="0" smtClean="0"/>
              <a:t>Schwerbehinderten-ausweis </a:t>
            </a:r>
            <a:r>
              <a:rPr lang="de-DE" sz="1600" dirty="0"/>
              <a:t>(ab </a:t>
            </a:r>
            <a:r>
              <a:rPr lang="de-DE" sz="1600" dirty="0" err="1"/>
              <a:t>GdB</a:t>
            </a:r>
            <a:r>
              <a:rPr lang="de-DE" sz="1600" dirty="0"/>
              <a:t> 50)</a:t>
            </a:r>
          </a:p>
        </p:txBody>
      </p:sp>
    </p:spTree>
    <p:extLst>
      <p:ext uri="{BB962C8B-B14F-4D97-AF65-F5344CB8AC3E}">
        <p14:creationId xmlns:p14="http://schemas.microsoft.com/office/powerpoint/2010/main" val="39028709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94D027-6A1B-47C9-9B6C-2E5A417B5495}"/>
              </a:ext>
            </a:extLst>
          </p:cNvPr>
          <p:cNvSpPr>
            <a:spLocks noGrp="1"/>
          </p:cNvSpPr>
          <p:nvPr>
            <p:ph type="title"/>
          </p:nvPr>
        </p:nvSpPr>
        <p:spPr/>
        <p:txBody>
          <a:bodyPr/>
          <a:lstStyle/>
          <a:p>
            <a:r>
              <a:rPr lang="de-DE" cap="small" dirty="0"/>
              <a:t>B</a:t>
            </a:r>
            <a:r>
              <a:rPr lang="de-DE" sz="3600" cap="small" dirty="0"/>
              <a:t>eantragung des Härtefalls</a:t>
            </a:r>
            <a:endParaRPr lang="de-DE" dirty="0"/>
          </a:p>
        </p:txBody>
      </p:sp>
      <p:sp>
        <p:nvSpPr>
          <p:cNvPr id="3" name="Inhaltsplatzhalter 2">
            <a:extLst>
              <a:ext uri="{FF2B5EF4-FFF2-40B4-BE49-F238E27FC236}">
                <a16:creationId xmlns:a16="http://schemas.microsoft.com/office/drawing/2014/main" id="{C776EE5F-A129-406D-93CC-06935E201449}"/>
              </a:ext>
            </a:extLst>
          </p:cNvPr>
          <p:cNvSpPr>
            <a:spLocks noGrp="1"/>
          </p:cNvSpPr>
          <p:nvPr>
            <p:ph idx="1"/>
          </p:nvPr>
        </p:nvSpPr>
        <p:spPr>
          <a:xfrm>
            <a:off x="2027238" y="2514600"/>
            <a:ext cx="9145587" cy="4023360"/>
          </a:xfrm>
        </p:spPr>
        <p:txBody>
          <a:bodyPr/>
          <a:lstStyle/>
          <a:p>
            <a:pPr marL="457200" indent="-457200">
              <a:buFontTx/>
              <a:buAutoNum type="arabicPeriod"/>
            </a:pPr>
            <a:r>
              <a:rPr lang="de-DE" sz="2000" dirty="0"/>
              <a:t>Antrag</a:t>
            </a:r>
          </a:p>
          <a:p>
            <a:pPr marL="857250" lvl="1" indent="-457200"/>
            <a:r>
              <a:rPr lang="de-DE" sz="2000" dirty="0" smtClean="0">
                <a:hlinkClick r:id="rId2"/>
              </a:rPr>
              <a:t>Formular</a:t>
            </a:r>
            <a:endParaRPr lang="de-DE" sz="2000" dirty="0" smtClean="0"/>
          </a:p>
          <a:p>
            <a:pPr marL="400050" lvl="1" indent="0">
              <a:buNone/>
            </a:pPr>
            <a:endParaRPr lang="de-DE" sz="2000" dirty="0"/>
          </a:p>
          <a:p>
            <a:pPr marL="457200" indent="-457200">
              <a:buAutoNum type="arabicPeriod"/>
            </a:pPr>
            <a:r>
              <a:rPr lang="de-DE" sz="2000" dirty="0"/>
              <a:t>Härtefallantrag + Nachweise vorlegen (</a:t>
            </a:r>
            <a:r>
              <a:rPr lang="de-DE" sz="2000" b="1" dirty="0"/>
              <a:t>innerhalb</a:t>
            </a:r>
            <a:r>
              <a:rPr lang="de-DE" sz="2000" dirty="0"/>
              <a:t> der Anmeldephase) :</a:t>
            </a:r>
          </a:p>
          <a:p>
            <a:pPr marL="857250" lvl="1" indent="-457200"/>
            <a:r>
              <a:rPr lang="de-DE" dirty="0"/>
              <a:t>Geburts- oder Abstammungsurkunde bzw. Adoptionsurkunde bzw. Erziehungsbescheid </a:t>
            </a:r>
          </a:p>
          <a:p>
            <a:pPr marL="857250" lvl="1" indent="-457200"/>
            <a:r>
              <a:rPr lang="de-DE" dirty="0"/>
              <a:t>Gutachten des Medizinischen Dienstes (mind. </a:t>
            </a:r>
            <a:r>
              <a:rPr lang="de-DE" dirty="0" smtClean="0"/>
              <a:t>Pflegegrad 2) </a:t>
            </a:r>
            <a:r>
              <a:rPr lang="de-DE" dirty="0"/>
              <a:t>u. U. Nachweis des Verwandtschaftsgrades </a:t>
            </a:r>
          </a:p>
          <a:p>
            <a:pPr marL="857250" lvl="1" indent="-457200"/>
            <a:r>
              <a:rPr lang="de-DE" dirty="0"/>
              <a:t>Ärztliche Bescheinigung (studienzeitverlängernde Erkrankung) bzw. Fachärztliches Gutachten und ggf. Bescheid über den Nachteilsausgleich oder Ihren Schwerbehindertenausweis (ab </a:t>
            </a:r>
            <a:r>
              <a:rPr lang="de-DE" dirty="0" err="1"/>
              <a:t>GdB</a:t>
            </a:r>
            <a:r>
              <a:rPr lang="de-DE" dirty="0"/>
              <a:t> 50) </a:t>
            </a:r>
          </a:p>
          <a:p>
            <a:endParaRPr lang="de-DE" dirty="0"/>
          </a:p>
        </p:txBody>
      </p:sp>
    </p:spTree>
    <p:extLst>
      <p:ext uri="{BB962C8B-B14F-4D97-AF65-F5344CB8AC3E}">
        <p14:creationId xmlns:p14="http://schemas.microsoft.com/office/powerpoint/2010/main" val="31810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1AA1224-C431-4C15-9082-50023A491D12}"/>
              </a:ext>
            </a:extLst>
          </p:cNvPr>
          <p:cNvSpPr>
            <a:spLocks noGrp="1"/>
          </p:cNvSpPr>
          <p:nvPr>
            <p:ph idx="1"/>
          </p:nvPr>
        </p:nvSpPr>
        <p:spPr>
          <a:xfrm>
            <a:off x="2027238" y="1493520"/>
            <a:ext cx="9145587" cy="4383406"/>
          </a:xfrm>
        </p:spPr>
        <p:txBody>
          <a:bodyPr/>
          <a:lstStyle/>
          <a:p>
            <a:pPr marL="0" indent="0">
              <a:buNone/>
            </a:pPr>
            <a:r>
              <a:rPr lang="de-DE" sz="2000" dirty="0"/>
              <a:t>3. Einschränkungen</a:t>
            </a:r>
          </a:p>
          <a:p>
            <a:pPr marL="0" indent="0">
              <a:buNone/>
            </a:pPr>
            <a:endParaRPr lang="de-DE" sz="2000" dirty="0"/>
          </a:p>
          <a:p>
            <a:pPr lvl="1" indent="-342900"/>
            <a:r>
              <a:rPr lang="de-DE" sz="2000" dirty="0"/>
              <a:t>Im Härtefallantrag geben Sie 3 wohnortnahe Schulen an, an die Sie vorzugsweise zugewiesen werden möchten. Wenn Sie keine wohnortnahen Schulen angeben, dann bitte mit schriftlicher Schulwahlbegründung: z.B. KiTa-Nähe (mit Nachweis). </a:t>
            </a:r>
          </a:p>
          <a:p>
            <a:pPr marL="400050" lvl="1" indent="0">
              <a:buNone/>
            </a:pPr>
            <a:endParaRPr lang="de-DE" sz="2000" dirty="0"/>
          </a:p>
          <a:p>
            <a:pPr lvl="1" indent="-342900"/>
            <a:r>
              <a:rPr lang="de-DE" sz="2000" dirty="0"/>
              <a:t>Schulen, an denen Ihre Kinder oder Geschwister sind, dürfen nicht </a:t>
            </a:r>
            <a:r>
              <a:rPr lang="de-DE" sz="2000" dirty="0" smtClean="0"/>
              <a:t>angewählt </a:t>
            </a:r>
            <a:r>
              <a:rPr lang="de-DE" sz="2000" dirty="0"/>
              <a:t>werden. </a:t>
            </a:r>
          </a:p>
          <a:p>
            <a:pPr marL="400050" lvl="1" indent="0">
              <a:buNone/>
            </a:pPr>
            <a:endParaRPr lang="de-DE" sz="2000" dirty="0"/>
          </a:p>
          <a:p>
            <a:pPr lvl="1" indent="-342900"/>
            <a:r>
              <a:rPr lang="de-DE" sz="2000" dirty="0"/>
              <a:t>Falls Kooperationen für bestimmte Fächer mit Schulen bestehen, kann es ev. sein, dass nicht an Wunschschule zugewiesen werden kann.</a:t>
            </a:r>
          </a:p>
          <a:p>
            <a:pPr lvl="1" indent="-342900"/>
            <a:endParaRPr lang="de-DE" dirty="0"/>
          </a:p>
          <a:p>
            <a:endParaRPr lang="de-DE" dirty="0"/>
          </a:p>
        </p:txBody>
      </p:sp>
    </p:spTree>
    <p:extLst>
      <p:ext uri="{BB962C8B-B14F-4D97-AF65-F5344CB8AC3E}">
        <p14:creationId xmlns:p14="http://schemas.microsoft.com/office/powerpoint/2010/main" val="60921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0D3DA1-70B5-4E01-B46A-2A50B4087DDC}"/>
              </a:ext>
            </a:extLst>
          </p:cNvPr>
          <p:cNvSpPr>
            <a:spLocks noGrp="1"/>
          </p:cNvSpPr>
          <p:nvPr>
            <p:ph type="title"/>
          </p:nvPr>
        </p:nvSpPr>
        <p:spPr/>
        <p:txBody>
          <a:bodyPr/>
          <a:lstStyle/>
          <a:p>
            <a:r>
              <a:rPr lang="de-DE" sz="3600" cap="small" dirty="0"/>
              <a:t>Praktikum außerhalb Bremens</a:t>
            </a:r>
            <a:endParaRPr lang="de-DE" dirty="0"/>
          </a:p>
        </p:txBody>
      </p:sp>
      <p:sp>
        <p:nvSpPr>
          <p:cNvPr id="3" name="Inhaltsplatzhalter 2">
            <a:extLst>
              <a:ext uri="{FF2B5EF4-FFF2-40B4-BE49-F238E27FC236}">
                <a16:creationId xmlns:a16="http://schemas.microsoft.com/office/drawing/2014/main" id="{400B56C5-4D74-45D2-8EA8-3036BD9FF677}"/>
              </a:ext>
            </a:extLst>
          </p:cNvPr>
          <p:cNvSpPr>
            <a:spLocks noGrp="1"/>
          </p:cNvSpPr>
          <p:nvPr>
            <p:ph idx="1"/>
          </p:nvPr>
        </p:nvSpPr>
        <p:spPr>
          <a:xfrm>
            <a:off x="2027238" y="2392680"/>
            <a:ext cx="9145587" cy="3484246"/>
          </a:xfrm>
        </p:spPr>
        <p:txBody>
          <a:bodyPr/>
          <a:lstStyle/>
          <a:p>
            <a:pPr marL="0" indent="0">
              <a:buNone/>
            </a:pPr>
            <a:r>
              <a:rPr lang="de-DE" sz="2000" dirty="0"/>
              <a:t>Das Praktikum kann unter Härtefallregelung an einer Schule außerhalb Bremens durchgeführt werden,</a:t>
            </a:r>
          </a:p>
          <a:p>
            <a:pPr marL="0" indent="0">
              <a:buNone/>
            </a:pPr>
            <a:endParaRPr lang="de-DE" dirty="0"/>
          </a:p>
          <a:p>
            <a:r>
              <a:rPr lang="de-DE" sz="1800" dirty="0"/>
              <a:t>wenn die Schule selbstständig gesucht wird und</a:t>
            </a:r>
          </a:p>
          <a:p>
            <a:r>
              <a:rPr lang="de-DE" sz="1800" dirty="0"/>
              <a:t>wenn die Modulverantwortlichen aller Fächer </a:t>
            </a:r>
            <a:r>
              <a:rPr lang="de-DE" sz="1800" dirty="0" smtClean="0"/>
              <a:t>damit </a:t>
            </a:r>
            <a:r>
              <a:rPr lang="de-DE" sz="1800" dirty="0"/>
              <a:t>einverstanden sind (Formular siehe Homepage), daher rechtzeitig </a:t>
            </a:r>
            <a:r>
              <a:rPr lang="de-DE" sz="1800" dirty="0" smtClean="0"/>
              <a:t>abklären und im Original einreichen</a:t>
            </a:r>
            <a:endParaRPr lang="de-DE" sz="1800" dirty="0"/>
          </a:p>
          <a:p>
            <a:r>
              <a:rPr lang="de-DE" sz="1800" dirty="0"/>
              <a:t>gleichzeitig verzichtet die gewählte Schule auf die </a:t>
            </a:r>
            <a:r>
              <a:rPr lang="de-DE" sz="1800" dirty="0" err="1"/>
              <a:t>Mentor:innenvergütung</a:t>
            </a:r>
            <a:r>
              <a:rPr lang="de-DE" sz="1800" dirty="0"/>
              <a:t> (Formular) </a:t>
            </a:r>
          </a:p>
          <a:p>
            <a:r>
              <a:rPr lang="de-DE" sz="1800" dirty="0"/>
              <a:t>und Sie müssen sich fristgerecht im Anmeldezeitraum über </a:t>
            </a:r>
            <a:r>
              <a:rPr lang="de-DE" sz="1800" dirty="0" err="1"/>
              <a:t>Stud.IP</a:t>
            </a:r>
            <a:r>
              <a:rPr lang="de-DE" sz="1800" dirty="0"/>
              <a:t> angemeldet (</a:t>
            </a:r>
            <a:r>
              <a:rPr lang="de-DE" dirty="0"/>
              <a:t>mit dem Hinweis, dass das Praktikum außerhalb Bremens durchgeführt wird</a:t>
            </a:r>
            <a:r>
              <a:rPr lang="de-DE" sz="1800" dirty="0"/>
              <a:t>) und die  entsprechenden Unterlagen (Härtefallantrag + Nachweise + Einwilligungsformular) bei uns eingereicht haben.</a:t>
            </a:r>
          </a:p>
          <a:p>
            <a:r>
              <a:rPr lang="de-DE" sz="1800" dirty="0"/>
              <a:t>Es darf keine Schule sein, an der bereits im OP oder POE ein Praktikum absolviert wurde.</a:t>
            </a:r>
          </a:p>
          <a:p>
            <a:pPr marL="0" indent="0">
              <a:buNone/>
            </a:pPr>
            <a:endParaRPr lang="de-DE" dirty="0"/>
          </a:p>
        </p:txBody>
      </p:sp>
    </p:spTree>
    <p:extLst>
      <p:ext uri="{BB962C8B-B14F-4D97-AF65-F5344CB8AC3E}">
        <p14:creationId xmlns:p14="http://schemas.microsoft.com/office/powerpoint/2010/main" val="2423950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906EA2B-30CE-4E0D-8EF2-FF5E7B4FF69C}"/>
              </a:ext>
            </a:extLst>
          </p:cNvPr>
          <p:cNvSpPr>
            <a:spLocks noGrp="1"/>
          </p:cNvSpPr>
          <p:nvPr>
            <p:ph type="title"/>
          </p:nvPr>
        </p:nvSpPr>
        <p:spPr/>
        <p:txBody>
          <a:bodyPr/>
          <a:lstStyle/>
          <a:p>
            <a:r>
              <a:rPr lang="de-DE" dirty="0"/>
              <a:t>Die Ziele des </a:t>
            </a:r>
            <a:r>
              <a:rPr lang="de-DE" dirty="0" smtClean="0"/>
              <a:t>Praxissemesters</a:t>
            </a:r>
            <a:endParaRPr lang="de-DE" dirty="0"/>
          </a:p>
        </p:txBody>
      </p:sp>
      <p:sp>
        <p:nvSpPr>
          <p:cNvPr id="17" name="Inhaltsplatzhalter 4">
            <a:extLst>
              <a:ext uri="{FF2B5EF4-FFF2-40B4-BE49-F238E27FC236}">
                <a16:creationId xmlns:a16="http://schemas.microsoft.com/office/drawing/2014/main" id="{B2C9FF1A-C5E3-4CA0-A2C3-53822FA0068A}"/>
              </a:ext>
            </a:extLst>
          </p:cNvPr>
          <p:cNvSpPr>
            <a:spLocks noGrp="1"/>
          </p:cNvSpPr>
          <p:nvPr>
            <p:ph idx="1"/>
          </p:nvPr>
        </p:nvSpPr>
        <p:spPr>
          <a:xfrm>
            <a:off x="2027238" y="2913063"/>
            <a:ext cx="9145587" cy="2963862"/>
          </a:xfrm>
        </p:spPr>
        <p:txBody>
          <a:bodyPr anchor="ctr"/>
          <a:lstStyle/>
          <a:p>
            <a:pPr marL="0" lvl="1" indent="0">
              <a:spcBef>
                <a:spcPts val="600"/>
              </a:spcBef>
              <a:spcAft>
                <a:spcPts val="600"/>
              </a:spcAft>
              <a:buNone/>
            </a:pPr>
            <a:r>
              <a:rPr lang="de-DE" sz="2000" dirty="0"/>
              <a:t>Das Praxissemester ist ein im Lehramtsstudium verankertes Langzeitstudium, das das Ziel verfolgt…</a:t>
            </a:r>
          </a:p>
          <a:p>
            <a:pPr marL="342900" lvl="1" indent="-342900">
              <a:spcBef>
                <a:spcPts val="600"/>
              </a:spcBef>
              <a:spcAft>
                <a:spcPts val="600"/>
              </a:spcAft>
              <a:buFont typeface="Arial" panose="020B0604020202020204" pitchFamily="34" charset="0"/>
              <a:buChar char="•"/>
            </a:pPr>
            <a:r>
              <a:rPr lang="de-DE" sz="2000" dirty="0"/>
              <a:t>unterrichtliches/pädagogisches Handeln zu planen, durchzuführen und zu reflektieren.</a:t>
            </a:r>
          </a:p>
          <a:p>
            <a:pPr marL="342900" lvl="1" indent="-342900">
              <a:spcBef>
                <a:spcPts val="600"/>
              </a:spcBef>
              <a:spcAft>
                <a:spcPts val="600"/>
              </a:spcAft>
              <a:buFont typeface="Arial" panose="020B0604020202020204" pitchFamily="34" charset="0"/>
              <a:buChar char="•"/>
            </a:pPr>
            <a:r>
              <a:rPr lang="de-DE" sz="2000" dirty="0"/>
              <a:t>Kompetenzen in den Bereichen Unterrichten, Erziehen, Beurteilen, Innovieren zu erwerben.</a:t>
            </a:r>
          </a:p>
          <a:p>
            <a:pPr marL="342900" lvl="1" indent="-342900">
              <a:spcBef>
                <a:spcPts val="600"/>
              </a:spcBef>
              <a:spcAft>
                <a:spcPts val="600"/>
              </a:spcAft>
              <a:buFont typeface="Arial" panose="020B0604020202020204" pitchFamily="34" charset="0"/>
              <a:buChar char="•"/>
            </a:pPr>
            <a:r>
              <a:rPr lang="de-DE" sz="2000" dirty="0"/>
              <a:t>die Komplexität des Lehrberufs und Berufsfeld Schule zu erfahren.</a:t>
            </a:r>
          </a:p>
          <a:p>
            <a:pPr marL="342900" lvl="1" indent="-342900">
              <a:spcBef>
                <a:spcPts val="600"/>
              </a:spcBef>
              <a:spcAft>
                <a:spcPts val="600"/>
              </a:spcAft>
              <a:buFont typeface="Arial" panose="020B0604020202020204" pitchFamily="34" charset="0"/>
              <a:buChar char="•"/>
            </a:pPr>
            <a:r>
              <a:rPr lang="de-DE" sz="2000" dirty="0"/>
              <a:t>Beobachtungen und Erfahrungen in der Schul- und Unterrichtspraxis theoriegeleitet zu analysieren.</a:t>
            </a:r>
          </a:p>
          <a:p>
            <a:pPr marL="342900" lvl="1" indent="-342900">
              <a:spcBef>
                <a:spcPts val="600"/>
              </a:spcBef>
              <a:spcAft>
                <a:spcPts val="600"/>
              </a:spcAft>
              <a:buFont typeface="Arial" panose="020B0604020202020204" pitchFamily="34" charset="0"/>
              <a:buChar char="•"/>
            </a:pPr>
            <a:r>
              <a:rPr lang="de-DE" sz="2000" dirty="0"/>
              <a:t>das eigene professionelle Selbstkonzept weiterzuentwickeln.</a:t>
            </a:r>
          </a:p>
        </p:txBody>
      </p:sp>
    </p:spTree>
    <p:extLst>
      <p:ext uri="{BB962C8B-B14F-4D97-AF65-F5344CB8AC3E}">
        <p14:creationId xmlns:p14="http://schemas.microsoft.com/office/powerpoint/2010/main" val="120601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7C538E-77DF-4DD9-B5D9-7D7C393DCE61}"/>
              </a:ext>
            </a:extLst>
          </p:cNvPr>
          <p:cNvSpPr>
            <a:spLocks noGrp="1"/>
          </p:cNvSpPr>
          <p:nvPr>
            <p:ph type="ctrTitle"/>
          </p:nvPr>
        </p:nvSpPr>
        <p:spPr/>
        <p:txBody>
          <a:bodyPr/>
          <a:lstStyle/>
          <a:p>
            <a:endParaRPr lang="de-DE" dirty="0"/>
          </a:p>
        </p:txBody>
      </p:sp>
      <p:sp>
        <p:nvSpPr>
          <p:cNvPr id="3" name="Untertitel 2">
            <a:extLst>
              <a:ext uri="{FF2B5EF4-FFF2-40B4-BE49-F238E27FC236}">
                <a16:creationId xmlns:a16="http://schemas.microsoft.com/office/drawing/2014/main" id="{E092FE9F-3D28-4989-B230-C1B5502C5DF6}"/>
              </a:ext>
            </a:extLst>
          </p:cNvPr>
          <p:cNvSpPr>
            <a:spLocks noGrp="1"/>
          </p:cNvSpPr>
          <p:nvPr>
            <p:ph type="subTitle" idx="1"/>
          </p:nvPr>
        </p:nvSpPr>
        <p:spPr/>
        <p:txBody>
          <a:bodyPr/>
          <a:lstStyle/>
          <a:p>
            <a:r>
              <a:rPr lang="de-DE" sz="6000" cap="small" dirty="0"/>
              <a:t>Informationen zum Praxissemester </a:t>
            </a:r>
            <a:r>
              <a:rPr lang="de-DE" sz="6000" cap="small" dirty="0" smtClean="0"/>
              <a:t>2023 </a:t>
            </a:r>
            <a:endParaRPr lang="de-DE" sz="6000" cap="small" dirty="0"/>
          </a:p>
          <a:p>
            <a:r>
              <a:rPr lang="de-DE" sz="6000" cap="small" dirty="0"/>
              <a:t>- Bachelor-Studierende -</a:t>
            </a:r>
            <a:endParaRPr lang="de-DE" sz="6000" dirty="0"/>
          </a:p>
        </p:txBody>
      </p:sp>
    </p:spTree>
    <p:extLst>
      <p:ext uri="{BB962C8B-B14F-4D97-AF65-F5344CB8AC3E}">
        <p14:creationId xmlns:p14="http://schemas.microsoft.com/office/powerpoint/2010/main" val="7426882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260249-4592-4310-B644-FBF1C616E5BD}"/>
              </a:ext>
            </a:extLst>
          </p:cNvPr>
          <p:cNvSpPr>
            <a:spLocks noGrp="1"/>
          </p:cNvSpPr>
          <p:nvPr>
            <p:ph type="title"/>
          </p:nvPr>
        </p:nvSpPr>
        <p:spPr/>
        <p:txBody>
          <a:bodyPr/>
          <a:lstStyle/>
          <a:p>
            <a:r>
              <a:rPr lang="de-DE" sz="3600" cap="small" dirty="0"/>
              <a:t>Unter bestimmten Voraussetzungen ist eine Anmeldung möglich… </a:t>
            </a:r>
            <a:endParaRPr lang="de-DE" dirty="0"/>
          </a:p>
        </p:txBody>
      </p:sp>
      <p:sp>
        <p:nvSpPr>
          <p:cNvPr id="3" name="Inhaltsplatzhalter 2">
            <a:extLst>
              <a:ext uri="{FF2B5EF4-FFF2-40B4-BE49-F238E27FC236}">
                <a16:creationId xmlns:a16="http://schemas.microsoft.com/office/drawing/2014/main" id="{78116485-6DE9-485B-9A87-667BA17BE68A}"/>
              </a:ext>
            </a:extLst>
          </p:cNvPr>
          <p:cNvSpPr>
            <a:spLocks noGrp="1"/>
          </p:cNvSpPr>
          <p:nvPr>
            <p:ph idx="1"/>
          </p:nvPr>
        </p:nvSpPr>
        <p:spPr/>
        <p:txBody>
          <a:bodyPr/>
          <a:lstStyle/>
          <a:p>
            <a:pPr marL="0" indent="0">
              <a:buNone/>
            </a:pPr>
            <a:r>
              <a:rPr lang="de-DE" sz="1800" dirty="0"/>
              <a:t>Zusätzlich zu den für alle geltenden Nachweisen müssen Bachelorstudierende zusätzlich folgende Nachweise im Anmeldezeitraum (</a:t>
            </a:r>
            <a:r>
              <a:rPr lang="de-DE" sz="1800" dirty="0">
                <a:solidFill>
                  <a:srgbClr val="C00000"/>
                </a:solidFill>
              </a:rPr>
              <a:t>1.-</a:t>
            </a:r>
            <a:r>
              <a:rPr lang="de-DE" sz="1800" dirty="0" smtClean="0">
                <a:solidFill>
                  <a:srgbClr val="C00000"/>
                </a:solidFill>
              </a:rPr>
              <a:t>15.11.2022</a:t>
            </a:r>
            <a:r>
              <a:rPr lang="de-DE" sz="1800" dirty="0" smtClean="0"/>
              <a:t>) </a:t>
            </a:r>
            <a:r>
              <a:rPr lang="de-DE" sz="1800" dirty="0"/>
              <a:t>erbringen:</a:t>
            </a:r>
          </a:p>
          <a:p>
            <a:pPr marL="0" indent="0">
              <a:buNone/>
            </a:pPr>
            <a:endParaRPr lang="de-DE" sz="1800" dirty="0"/>
          </a:p>
          <a:p>
            <a:pPr marL="0" indent="0">
              <a:buNone/>
            </a:pPr>
            <a:r>
              <a:rPr lang="de-DE" sz="1800" dirty="0"/>
              <a:t>Nachweis über </a:t>
            </a:r>
            <a:r>
              <a:rPr lang="de-DE" sz="1800" dirty="0">
                <a:solidFill>
                  <a:srgbClr val="C00000"/>
                </a:solidFill>
              </a:rPr>
              <a:t>162 CP </a:t>
            </a:r>
            <a:r>
              <a:rPr lang="de-DE" sz="1800" dirty="0"/>
              <a:t>(ohne die CP der Bachelorarbeit)</a:t>
            </a:r>
          </a:p>
          <a:p>
            <a:pPr lvl="1">
              <a:buFontTx/>
              <a:buChar char="-"/>
            </a:pPr>
            <a:r>
              <a:rPr lang="de-DE" sz="1800" dirty="0"/>
              <a:t>Über das </a:t>
            </a:r>
            <a:r>
              <a:rPr lang="de-DE" sz="1800" dirty="0" err="1"/>
              <a:t>Transcript</a:t>
            </a:r>
            <a:r>
              <a:rPr lang="de-DE" sz="1800" dirty="0"/>
              <a:t> </a:t>
            </a:r>
            <a:r>
              <a:rPr lang="de-DE" sz="1800" dirty="0" err="1"/>
              <a:t>of</a:t>
            </a:r>
            <a:r>
              <a:rPr lang="de-DE" sz="1800" dirty="0"/>
              <a:t> Records (= Ausdruck Flex </a:t>
            </a:r>
            <a:r>
              <a:rPr lang="de-DE" sz="1800" dirty="0" err="1"/>
              <a:t>now</a:t>
            </a:r>
            <a:r>
              <a:rPr lang="de-DE" sz="1800" dirty="0"/>
              <a:t>/</a:t>
            </a:r>
            <a:r>
              <a:rPr lang="de-DE" sz="1800" dirty="0" err="1"/>
              <a:t>Pabo</a:t>
            </a:r>
            <a:r>
              <a:rPr lang="de-DE" sz="1800" dirty="0"/>
              <a:t>) </a:t>
            </a:r>
          </a:p>
          <a:p>
            <a:pPr lvl="1">
              <a:buFontTx/>
              <a:buChar char="-"/>
            </a:pPr>
            <a:r>
              <a:rPr lang="de-DE" sz="1800" dirty="0"/>
              <a:t>Ggf. Bescheinigungen von Lehrenden, falls die Noteneintragung kurzfristig noch nicht erfolgt ist.</a:t>
            </a:r>
          </a:p>
          <a:p>
            <a:pPr marL="0" indent="0">
              <a:buNone/>
            </a:pPr>
            <a:r>
              <a:rPr lang="de-DE" sz="1800" dirty="0"/>
              <a:t>Bescheinigung über die </a:t>
            </a:r>
            <a:r>
              <a:rPr lang="de-DE" sz="1800" dirty="0">
                <a:solidFill>
                  <a:srgbClr val="C00000"/>
                </a:solidFill>
              </a:rPr>
              <a:t>Abgabe der Bachelorarbeit </a:t>
            </a:r>
            <a:r>
              <a:rPr lang="de-DE" sz="1800" dirty="0"/>
              <a:t>durch das ZPA</a:t>
            </a:r>
          </a:p>
          <a:p>
            <a:pPr lvl="1">
              <a:buFontTx/>
              <a:buChar char="-"/>
            </a:pPr>
            <a:r>
              <a:rPr lang="de-DE" sz="1800" dirty="0"/>
              <a:t>z.B. über das </a:t>
            </a:r>
            <a:r>
              <a:rPr lang="de-DE" sz="1800" dirty="0" err="1"/>
              <a:t>Transcript</a:t>
            </a:r>
            <a:r>
              <a:rPr lang="de-DE" sz="1800" dirty="0"/>
              <a:t> </a:t>
            </a:r>
            <a:r>
              <a:rPr lang="de-DE" sz="1800" dirty="0" err="1"/>
              <a:t>of</a:t>
            </a:r>
            <a:r>
              <a:rPr lang="de-DE" sz="1800" dirty="0"/>
              <a:t> Records, bitte beachten Sie dass die Eintragung ein paar Tage dauert.</a:t>
            </a:r>
            <a:endParaRPr lang="de-DE" dirty="0"/>
          </a:p>
        </p:txBody>
      </p:sp>
    </p:spTree>
    <p:extLst>
      <p:ext uri="{BB962C8B-B14F-4D97-AF65-F5344CB8AC3E}">
        <p14:creationId xmlns:p14="http://schemas.microsoft.com/office/powerpoint/2010/main" val="182871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D60D2-A0A0-4716-AF6E-6B06E7F7A17B}"/>
              </a:ext>
            </a:extLst>
          </p:cNvPr>
          <p:cNvSpPr>
            <a:spLocks noGrp="1"/>
          </p:cNvSpPr>
          <p:nvPr>
            <p:ph type="title"/>
          </p:nvPr>
        </p:nvSpPr>
        <p:spPr/>
        <p:txBody>
          <a:bodyPr/>
          <a:lstStyle/>
          <a:p>
            <a:r>
              <a:rPr lang="de-DE" sz="3600" cap="small" dirty="0"/>
              <a:t>Unter bestimmten Voraussetzungen ist eine Anmeldung möglich… </a:t>
            </a:r>
            <a:endParaRPr lang="de-DE" dirty="0"/>
          </a:p>
        </p:txBody>
      </p:sp>
      <p:sp>
        <p:nvSpPr>
          <p:cNvPr id="3" name="Inhaltsplatzhalter 2">
            <a:extLst>
              <a:ext uri="{FF2B5EF4-FFF2-40B4-BE49-F238E27FC236}">
                <a16:creationId xmlns:a16="http://schemas.microsoft.com/office/drawing/2014/main" id="{8B45B976-432E-4840-BC4B-E4B2EBF22791}"/>
              </a:ext>
            </a:extLst>
          </p:cNvPr>
          <p:cNvSpPr>
            <a:spLocks noGrp="1"/>
          </p:cNvSpPr>
          <p:nvPr>
            <p:ph idx="1"/>
          </p:nvPr>
        </p:nvSpPr>
        <p:spPr/>
        <p:txBody>
          <a:bodyPr/>
          <a:lstStyle/>
          <a:p>
            <a:pPr marL="0" indent="0">
              <a:buNone/>
            </a:pPr>
            <a:r>
              <a:rPr lang="de-DE" sz="2400" b="1" dirty="0"/>
              <a:t>Außerdem:</a:t>
            </a:r>
          </a:p>
          <a:p>
            <a:pPr marL="0" indent="0">
              <a:buNone/>
            </a:pPr>
            <a:endParaRPr lang="de-DE" sz="2000" dirty="0"/>
          </a:p>
          <a:p>
            <a:pPr marL="0" indent="0">
              <a:buNone/>
            </a:pPr>
            <a:r>
              <a:rPr lang="de-DE" sz="2000" dirty="0"/>
              <a:t>Nachweis des Bestehens der Bachelorarbeit bis zum </a:t>
            </a:r>
            <a:r>
              <a:rPr lang="de-DE" sz="2000" dirty="0" smtClean="0"/>
              <a:t>10.01.2023</a:t>
            </a:r>
            <a:endParaRPr lang="de-DE" sz="2000" dirty="0"/>
          </a:p>
          <a:p>
            <a:pPr marL="0" indent="0">
              <a:buNone/>
            </a:pPr>
            <a:endParaRPr lang="de-DE" sz="2000" dirty="0"/>
          </a:p>
          <a:p>
            <a:pPr marL="0" indent="0">
              <a:buNone/>
            </a:pPr>
            <a:r>
              <a:rPr lang="de-DE" sz="2000" dirty="0"/>
              <a:t>Immatrikulationsbescheinigung für das Sommersemester </a:t>
            </a:r>
            <a:r>
              <a:rPr lang="de-DE" sz="2000" dirty="0" smtClean="0"/>
              <a:t>2023 </a:t>
            </a:r>
            <a:r>
              <a:rPr lang="de-DE" sz="2000" dirty="0"/>
              <a:t>vor Ablauf des Wintersemesters (</a:t>
            </a:r>
            <a:r>
              <a:rPr lang="de-DE" sz="2000" dirty="0" smtClean="0"/>
              <a:t>31.03.2023)</a:t>
            </a:r>
            <a:endParaRPr lang="de-DE" sz="2000" dirty="0"/>
          </a:p>
          <a:p>
            <a:pPr marL="0" indent="0">
              <a:buNone/>
            </a:pPr>
            <a:endParaRPr lang="de-DE" sz="2000" dirty="0"/>
          </a:p>
          <a:p>
            <a:pPr marL="0" indent="0">
              <a:buNone/>
            </a:pPr>
            <a:r>
              <a:rPr lang="de-DE" sz="2000" dirty="0">
                <a:sym typeface="Wingdings" panose="05000000000000000000" pitchFamily="2" charset="2"/>
              </a:rPr>
              <a:t> Ohne bestehende Immatrikulation wird das Praxissemester durch das Praxisbüro abgebrochen</a:t>
            </a:r>
            <a:endParaRPr lang="de-DE" sz="2000" dirty="0"/>
          </a:p>
          <a:p>
            <a:pPr marL="0" indent="0">
              <a:buNone/>
            </a:pPr>
            <a:endParaRPr lang="de-DE" dirty="0"/>
          </a:p>
        </p:txBody>
      </p:sp>
    </p:spTree>
    <p:extLst>
      <p:ext uri="{BB962C8B-B14F-4D97-AF65-F5344CB8AC3E}">
        <p14:creationId xmlns:p14="http://schemas.microsoft.com/office/powerpoint/2010/main" val="28257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927D71-5CA9-4EC9-B816-0DC92C4B898B}"/>
              </a:ext>
            </a:extLst>
          </p:cNvPr>
          <p:cNvSpPr>
            <a:spLocks noGrp="1"/>
          </p:cNvSpPr>
          <p:nvPr>
            <p:ph type="title"/>
          </p:nvPr>
        </p:nvSpPr>
        <p:spPr/>
        <p:txBody>
          <a:bodyPr/>
          <a:lstStyle/>
          <a:p>
            <a:r>
              <a:rPr lang="de-DE" sz="3600" cap="small" dirty="0"/>
              <a:t>Bewerbung für den Fortgeschrittenen </a:t>
            </a:r>
            <a:r>
              <a:rPr lang="de-DE" sz="3600" cap="small" dirty="0" err="1"/>
              <a:t>M.Ed</a:t>
            </a:r>
            <a:r>
              <a:rPr lang="de-DE" sz="3600" cap="small" dirty="0"/>
              <a:t>. (2. Semester)</a:t>
            </a:r>
            <a:endParaRPr lang="de-DE" dirty="0"/>
          </a:p>
        </p:txBody>
      </p:sp>
      <p:sp>
        <p:nvSpPr>
          <p:cNvPr id="3" name="Inhaltsplatzhalter 2">
            <a:extLst>
              <a:ext uri="{FF2B5EF4-FFF2-40B4-BE49-F238E27FC236}">
                <a16:creationId xmlns:a16="http://schemas.microsoft.com/office/drawing/2014/main" id="{38332E10-BE88-4F29-B4B5-95124CCC0223}"/>
              </a:ext>
            </a:extLst>
          </p:cNvPr>
          <p:cNvSpPr>
            <a:spLocks noGrp="1"/>
          </p:cNvSpPr>
          <p:nvPr>
            <p:ph idx="1"/>
          </p:nvPr>
        </p:nvSpPr>
        <p:spPr/>
        <p:txBody>
          <a:bodyPr/>
          <a:lstStyle/>
          <a:p>
            <a:pPr marL="539750" lvl="1" indent="0">
              <a:buNone/>
            </a:pPr>
            <a:endParaRPr lang="de-DE" sz="2800" dirty="0" smtClean="0"/>
          </a:p>
          <a:p>
            <a:pPr marL="539750" lvl="1" indent="0">
              <a:buNone/>
            </a:pPr>
            <a:endParaRPr lang="de-DE" sz="2800" dirty="0"/>
          </a:p>
          <a:p>
            <a:pPr marL="457200" lvl="1" indent="0">
              <a:buNone/>
            </a:pPr>
            <a:r>
              <a:rPr lang="de-DE" sz="2400" dirty="0"/>
              <a:t>Bei Fragen wenden Sie sich an das Studienzentrum Lehramt </a:t>
            </a:r>
            <a:r>
              <a:rPr lang="de-DE" sz="2400" dirty="0" smtClean="0">
                <a:hlinkClick r:id="rId2"/>
              </a:rPr>
              <a:t>stz.lehramt@uni-bremen.de</a:t>
            </a:r>
            <a:r>
              <a:rPr lang="de-DE" sz="2400" dirty="0" smtClean="0"/>
              <a:t> </a:t>
            </a:r>
          </a:p>
          <a:p>
            <a:pPr marL="457200" lvl="1" indent="0">
              <a:buNone/>
            </a:pPr>
            <a:r>
              <a:rPr lang="de-DE" sz="2400" dirty="0"/>
              <a:t>https://www.uni-bremen.de/zflb/beratung</a:t>
            </a:r>
            <a:endParaRPr lang="de-DE" sz="2400" dirty="0"/>
          </a:p>
          <a:p>
            <a:pPr marL="0" indent="0">
              <a:buNone/>
            </a:pPr>
            <a:endParaRPr lang="de-DE" dirty="0"/>
          </a:p>
        </p:txBody>
      </p:sp>
    </p:spTree>
    <p:extLst>
      <p:ext uri="{BB962C8B-B14F-4D97-AF65-F5344CB8AC3E}">
        <p14:creationId xmlns:p14="http://schemas.microsoft.com/office/powerpoint/2010/main" val="23485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5AE6D6-4468-48D9-8859-BDB48A892223}"/>
              </a:ext>
            </a:extLst>
          </p:cNvPr>
          <p:cNvSpPr>
            <a:spLocks noGrp="1"/>
          </p:cNvSpPr>
          <p:nvPr>
            <p:ph type="title"/>
          </p:nvPr>
        </p:nvSpPr>
        <p:spPr>
          <a:xfrm>
            <a:off x="2027237" y="1192365"/>
            <a:ext cx="9145586" cy="590478"/>
          </a:xfrm>
        </p:spPr>
        <p:txBody>
          <a:bodyPr/>
          <a:lstStyle/>
          <a:p>
            <a:r>
              <a:rPr lang="de-DE" cap="small" dirty="0"/>
              <a:t>Übersicht</a:t>
            </a:r>
            <a:r>
              <a:rPr lang="de-DE" sz="3600" cap="small" dirty="0"/>
              <a:t> </a:t>
            </a:r>
            <a:r>
              <a:rPr lang="de-DE" sz="3600" cap="small" dirty="0" smtClean="0"/>
              <a:t>Nachweise</a:t>
            </a:r>
            <a:endParaRPr lang="de-DE" dirty="0"/>
          </a:p>
        </p:txBody>
      </p:sp>
      <p:sp>
        <p:nvSpPr>
          <p:cNvPr id="3" name="Inhaltsplatzhalter 2">
            <a:extLst>
              <a:ext uri="{FF2B5EF4-FFF2-40B4-BE49-F238E27FC236}">
                <a16:creationId xmlns:a16="http://schemas.microsoft.com/office/drawing/2014/main" id="{175D4D14-CAD8-44CF-A20B-6AF47025FD92}"/>
              </a:ext>
            </a:extLst>
          </p:cNvPr>
          <p:cNvSpPr>
            <a:spLocks noGrp="1"/>
          </p:cNvSpPr>
          <p:nvPr>
            <p:ph idx="1"/>
          </p:nvPr>
        </p:nvSpPr>
        <p:spPr>
          <a:xfrm>
            <a:off x="2027237" y="1782843"/>
            <a:ext cx="9145587" cy="3940275"/>
          </a:xfrm>
        </p:spPr>
        <p:txBody>
          <a:bodyPr/>
          <a:lstStyle/>
          <a:p>
            <a:pPr marL="0" indent="0">
              <a:spcBef>
                <a:spcPts val="0"/>
              </a:spcBef>
              <a:spcAft>
                <a:spcPts val="600"/>
              </a:spcAft>
              <a:buNone/>
            </a:pPr>
            <a:r>
              <a:rPr lang="de-DE" sz="2400" dirty="0" smtClean="0"/>
              <a:t>Alternative </a:t>
            </a:r>
            <a:r>
              <a:rPr lang="de-DE" sz="2400" dirty="0"/>
              <a:t>Formen zur Vorlage der Nachweise</a:t>
            </a:r>
            <a:r>
              <a:rPr lang="de-DE" sz="1800" dirty="0"/>
              <a:t> – bitte möglichst gebündelt einsenden/abgeben:</a:t>
            </a:r>
          </a:p>
          <a:p>
            <a:pPr>
              <a:spcBef>
                <a:spcPts val="0"/>
              </a:spcBef>
              <a:spcAft>
                <a:spcPts val="600"/>
              </a:spcAft>
            </a:pPr>
            <a:r>
              <a:rPr lang="de-DE" sz="2400" dirty="0"/>
              <a:t>Härtefall</a:t>
            </a:r>
          </a:p>
          <a:p>
            <a:pPr lvl="1">
              <a:spcBef>
                <a:spcPts val="0"/>
              </a:spcBef>
              <a:spcAft>
                <a:spcPts val="600"/>
              </a:spcAft>
            </a:pPr>
            <a:r>
              <a:rPr lang="de-DE" sz="1800" dirty="0"/>
              <a:t>Härtefallantrag in Kopie per Post/als Scan an das Praxisbüro</a:t>
            </a:r>
          </a:p>
          <a:p>
            <a:pPr lvl="1">
              <a:spcBef>
                <a:spcPts val="0"/>
              </a:spcBef>
              <a:spcAft>
                <a:spcPts val="600"/>
              </a:spcAft>
            </a:pPr>
            <a:r>
              <a:rPr lang="de-DE" sz="1800" dirty="0"/>
              <a:t>Nachweise (Geburtsurkunde, Schwerbehindertenausweis usw.) in Kopie per Post/als Scan an das Praxisbüro</a:t>
            </a:r>
          </a:p>
          <a:p>
            <a:pPr>
              <a:spcBef>
                <a:spcPts val="0"/>
              </a:spcBef>
              <a:spcAft>
                <a:spcPts val="600"/>
              </a:spcAft>
            </a:pPr>
            <a:r>
              <a:rPr lang="de-DE" sz="2400" dirty="0" smtClean="0"/>
              <a:t>Nachweise </a:t>
            </a:r>
            <a:r>
              <a:rPr lang="de-DE" sz="2400" dirty="0"/>
              <a:t>für Bachelorstudierende</a:t>
            </a:r>
          </a:p>
          <a:p>
            <a:pPr lvl="1">
              <a:spcBef>
                <a:spcPts val="0"/>
              </a:spcBef>
              <a:spcAft>
                <a:spcPts val="600"/>
              </a:spcAft>
            </a:pPr>
            <a:r>
              <a:rPr lang="de-DE" sz="1800" dirty="0"/>
              <a:t>162 </a:t>
            </a:r>
            <a:r>
              <a:rPr lang="de-DE" sz="1800" dirty="0" err="1"/>
              <a:t>Credit</a:t>
            </a:r>
            <a:r>
              <a:rPr lang="de-DE" sz="1800" dirty="0"/>
              <a:t> Points: </a:t>
            </a:r>
            <a:r>
              <a:rPr lang="de-DE" sz="1800" dirty="0" err="1"/>
              <a:t>Transcript</a:t>
            </a:r>
            <a:r>
              <a:rPr lang="de-DE" sz="1800" dirty="0"/>
              <a:t> </a:t>
            </a:r>
            <a:r>
              <a:rPr lang="de-DE" sz="1800" dirty="0" err="1"/>
              <a:t>of</a:t>
            </a:r>
            <a:r>
              <a:rPr lang="de-DE" sz="1800" dirty="0"/>
              <a:t> Records und ergänzende Leistungsnachweise in Kopie per Post/als Scan an das Praxisbüro</a:t>
            </a:r>
          </a:p>
          <a:p>
            <a:pPr lvl="1">
              <a:spcBef>
                <a:spcPts val="0"/>
              </a:spcBef>
              <a:spcAft>
                <a:spcPts val="600"/>
              </a:spcAft>
            </a:pPr>
            <a:r>
              <a:rPr lang="de-DE" sz="1800" dirty="0"/>
              <a:t>Abgabe der Bachelorarbeit in Kopie per Post/als Scan an das Praxisbüro</a:t>
            </a:r>
          </a:p>
          <a:p>
            <a:pPr marL="0" indent="0">
              <a:spcBef>
                <a:spcPts val="0"/>
              </a:spcBef>
              <a:spcAft>
                <a:spcPts val="600"/>
              </a:spcAft>
              <a:buNone/>
            </a:pPr>
            <a:endParaRPr lang="de-DE" sz="1600" dirty="0"/>
          </a:p>
        </p:txBody>
      </p:sp>
    </p:spTree>
    <p:extLst>
      <p:ext uri="{BB962C8B-B14F-4D97-AF65-F5344CB8AC3E}">
        <p14:creationId xmlns:p14="http://schemas.microsoft.com/office/powerpoint/2010/main" val="89306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21">
            <a:extLst>
              <a:ext uri="{FF2B5EF4-FFF2-40B4-BE49-F238E27FC236}">
                <a16:creationId xmlns:a16="http://schemas.microsoft.com/office/drawing/2014/main" id="{B144DF8C-2EA3-4318-A121-57FC6C4A8189}"/>
              </a:ext>
            </a:extLst>
          </p:cNvPr>
          <p:cNvPicPr>
            <a:picLocks noChangeAspect="1"/>
          </p:cNvPicPr>
          <p:nvPr/>
        </p:nvPicPr>
        <p:blipFill>
          <a:blip r:embed="rId2"/>
          <a:srcRect t="13256" b="22372"/>
          <a:stretch/>
        </p:blipFill>
        <p:spPr bwMode="auto">
          <a:xfrm>
            <a:off x="8223786" y="5459775"/>
            <a:ext cx="3968214" cy="1398225"/>
          </a:xfrm>
          <a:prstGeom prst="rect">
            <a:avLst/>
          </a:prstGeom>
          <a:ln>
            <a:noFill/>
          </a:ln>
          <a:effectLst>
            <a:softEdge rad="112500"/>
          </a:effectLst>
        </p:spPr>
      </p:pic>
      <p:sp>
        <p:nvSpPr>
          <p:cNvPr id="10" name="Textfeld 9">
            <a:extLst>
              <a:ext uri="{FF2B5EF4-FFF2-40B4-BE49-F238E27FC236}">
                <a16:creationId xmlns:a16="http://schemas.microsoft.com/office/drawing/2014/main" id="{338A38B4-77E0-4D09-81A1-7CD3E8A692CC}"/>
              </a:ext>
            </a:extLst>
          </p:cNvPr>
          <p:cNvSpPr txBox="1"/>
          <p:nvPr/>
        </p:nvSpPr>
        <p:spPr>
          <a:xfrm>
            <a:off x="2027238" y="1312664"/>
            <a:ext cx="8420457" cy="646331"/>
          </a:xfrm>
          <a:prstGeom prst="rect">
            <a:avLst/>
          </a:prstGeom>
          <a:noFill/>
        </p:spPr>
        <p:txBody>
          <a:bodyPr wrap="square" rtlCol="0">
            <a:spAutoFit/>
          </a:bodyPr>
          <a:lstStyle/>
          <a:p>
            <a:pPr algn="l"/>
            <a:r>
              <a:rPr lang="de-DE" sz="3600" b="1" dirty="0" smtClean="0"/>
              <a:t>Praxissemester </a:t>
            </a:r>
            <a:r>
              <a:rPr lang="de-DE" sz="3600" b="1" dirty="0"/>
              <a:t>im </a:t>
            </a:r>
            <a:r>
              <a:rPr lang="de-DE" sz="3600" b="1" dirty="0" smtClean="0"/>
              <a:t>Ausland 2023</a:t>
            </a:r>
            <a:endParaRPr lang="de-DE" sz="3600" b="1" dirty="0"/>
          </a:p>
        </p:txBody>
      </p:sp>
      <p:sp>
        <p:nvSpPr>
          <p:cNvPr id="11" name="Textfeld 10">
            <a:extLst>
              <a:ext uri="{FF2B5EF4-FFF2-40B4-BE49-F238E27FC236}">
                <a16:creationId xmlns:a16="http://schemas.microsoft.com/office/drawing/2014/main" id="{8884FDE7-6297-45A4-A1F7-F8BD8A7CC3BC}"/>
              </a:ext>
            </a:extLst>
          </p:cNvPr>
          <p:cNvSpPr txBox="1"/>
          <p:nvPr/>
        </p:nvSpPr>
        <p:spPr>
          <a:xfrm>
            <a:off x="2027238" y="2205588"/>
            <a:ext cx="8829854" cy="3908762"/>
          </a:xfrm>
          <a:prstGeom prst="rect">
            <a:avLst/>
          </a:prstGeom>
          <a:noFill/>
        </p:spPr>
        <p:txBody>
          <a:bodyPr wrap="square" rtlCol="0">
            <a:spAutoFit/>
          </a:bodyPr>
          <a:lstStyle/>
          <a:p>
            <a:pPr marL="342900" indent="-342900" algn="l">
              <a:buFont typeface="Arial" panose="020B0604020202020204" pitchFamily="34" charset="0"/>
              <a:buChar char="•"/>
            </a:pPr>
            <a:r>
              <a:rPr lang="de-DE" sz="2000" dirty="0" smtClean="0"/>
              <a:t>Ist zu diesem Zeitpunkt nicht mehr in allen Fächerkombinationen möglich (z.T. Vorziehen der Begleitveranstaltungen notwendig). </a:t>
            </a:r>
          </a:p>
          <a:p>
            <a:pPr marL="342900" indent="-342900" algn="l">
              <a:buFont typeface="Arial" panose="020B0604020202020204" pitchFamily="34" charset="0"/>
              <a:buChar char="•"/>
            </a:pPr>
            <a:r>
              <a:rPr lang="de-DE" sz="2000" dirty="0" smtClean="0"/>
              <a:t>Überblick über die Voraussetzungen für das PSA siehe</a:t>
            </a:r>
          </a:p>
          <a:p>
            <a:pPr algn="l"/>
            <a:r>
              <a:rPr lang="de-DE" sz="2000" dirty="0" smtClean="0"/>
              <a:t>:</a:t>
            </a:r>
            <a:r>
              <a:rPr lang="de-DE" sz="2000" dirty="0"/>
              <a:t>	</a:t>
            </a:r>
            <a:r>
              <a:rPr lang="de-DE" dirty="0" smtClean="0">
                <a:hlinkClick r:id="rId3"/>
              </a:rPr>
              <a:t>www.uni-bremen.de/zflb/lehramtsstudium/schulpraktika-international</a:t>
            </a:r>
            <a:endParaRPr lang="de-DE" dirty="0"/>
          </a:p>
          <a:p>
            <a:pPr marL="342900" indent="-342900" algn="l">
              <a:buFont typeface="Arial" panose="020B0604020202020204" pitchFamily="34" charset="0"/>
              <a:buChar char="•"/>
            </a:pPr>
            <a:endParaRPr lang="de-DE" dirty="0"/>
          </a:p>
          <a:p>
            <a:pPr marL="342900" indent="-342900" algn="l">
              <a:buFont typeface="Arial" panose="020B0604020202020204" pitchFamily="34" charset="0"/>
              <a:buChar char="•"/>
            </a:pPr>
            <a:r>
              <a:rPr lang="de-DE" b="1" dirty="0" smtClean="0"/>
              <a:t>Erstberatung am Freitag, 22.07.2022, 12-13 Uhr via ZOOM </a:t>
            </a:r>
            <a:r>
              <a:rPr lang="de-DE" dirty="0" smtClean="0"/>
              <a:t> (Anmeldung über </a:t>
            </a:r>
            <a:r>
              <a:rPr lang="de-DE" dirty="0" err="1" smtClean="0"/>
              <a:t>Stud.IP</a:t>
            </a:r>
            <a:r>
              <a:rPr lang="de-DE" dirty="0" smtClean="0"/>
              <a:t> </a:t>
            </a:r>
            <a:r>
              <a:rPr lang="de-DE" dirty="0" err="1" smtClean="0"/>
              <a:t>Veranstaltungboard</a:t>
            </a:r>
            <a:r>
              <a:rPr lang="de-DE" dirty="0" smtClean="0"/>
              <a:t>)</a:t>
            </a:r>
            <a:endParaRPr lang="de-DE" dirty="0"/>
          </a:p>
          <a:p>
            <a:pPr algn="l"/>
            <a:endParaRPr lang="de-DE" sz="1000" dirty="0" smtClean="0"/>
          </a:p>
          <a:p>
            <a:pPr algn="l"/>
            <a:endParaRPr lang="de-DE" sz="1000" dirty="0"/>
          </a:p>
          <a:p>
            <a:pPr algn="l"/>
            <a:endParaRPr lang="de-DE" sz="1000" dirty="0"/>
          </a:p>
          <a:p>
            <a:r>
              <a:rPr lang="de-DE" sz="2000" dirty="0" err="1"/>
              <a:t>Stud.IP</a:t>
            </a:r>
            <a:r>
              <a:rPr lang="de-DE" sz="2000" dirty="0"/>
              <a:t>:		</a:t>
            </a:r>
            <a:r>
              <a:rPr lang="de-DE" u="sng" dirty="0"/>
              <a:t>Veranstaltungsboard: ZfLB-1 Schulpraktika International</a:t>
            </a:r>
            <a:r>
              <a:rPr lang="de-DE" dirty="0" smtClean="0"/>
              <a:t>				aktuelle Informationen und offene Gruppenberatung</a:t>
            </a:r>
          </a:p>
          <a:p>
            <a:pPr algn="l"/>
            <a:r>
              <a:rPr lang="de-DE" dirty="0"/>
              <a:t>		(jeden 4. Freitag, 12-13 Uhr via ZOOM)</a:t>
            </a:r>
          </a:p>
          <a:p>
            <a:pPr algn="l"/>
            <a:endParaRPr lang="de-DE" sz="1000" dirty="0"/>
          </a:p>
          <a:p>
            <a:pPr algn="l"/>
            <a:r>
              <a:rPr lang="de-DE" sz="2000" dirty="0"/>
              <a:t>E-Mail:		</a:t>
            </a:r>
            <a:r>
              <a:rPr lang="de-DE" dirty="0">
                <a:hlinkClick r:id="rId4"/>
              </a:rPr>
              <a:t>schulpraktika-international@uni-bremen.de</a:t>
            </a:r>
            <a:r>
              <a:rPr lang="de-DE" dirty="0"/>
              <a:t> </a:t>
            </a:r>
            <a:endParaRPr lang="de-DE" sz="2000" dirty="0"/>
          </a:p>
        </p:txBody>
      </p:sp>
    </p:spTree>
    <p:extLst>
      <p:ext uri="{BB962C8B-B14F-4D97-AF65-F5344CB8AC3E}">
        <p14:creationId xmlns:p14="http://schemas.microsoft.com/office/powerpoint/2010/main" val="3778471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906EA2B-30CE-4E0D-8EF2-FF5E7B4FF69C}"/>
              </a:ext>
            </a:extLst>
          </p:cNvPr>
          <p:cNvSpPr>
            <a:spLocks noGrp="1"/>
          </p:cNvSpPr>
          <p:nvPr>
            <p:ph type="title"/>
          </p:nvPr>
        </p:nvSpPr>
        <p:spPr/>
        <p:txBody>
          <a:bodyPr/>
          <a:lstStyle/>
          <a:p>
            <a:r>
              <a:rPr lang="de-DE" dirty="0"/>
              <a:t>Praxisphasen und Begleitveranstaltungen</a:t>
            </a:r>
          </a:p>
        </p:txBody>
      </p:sp>
      <p:pic>
        <p:nvPicPr>
          <p:cNvPr id="6" name="Picture 3">
            <a:extLst>
              <a:ext uri="{FF2B5EF4-FFF2-40B4-BE49-F238E27FC236}">
                <a16:creationId xmlns:a16="http://schemas.microsoft.com/office/drawing/2014/main" id="{BDC9EF06-3B91-4701-BC52-5CE6987D1F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227" y="2215594"/>
            <a:ext cx="8456613" cy="471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a:extLst>
              <a:ext uri="{FF2B5EF4-FFF2-40B4-BE49-F238E27FC236}">
                <a16:creationId xmlns:a16="http://schemas.microsoft.com/office/drawing/2014/main" id="{39556CEC-338B-44BB-8A6C-1FC856396026}"/>
              </a:ext>
            </a:extLst>
          </p:cNvPr>
          <p:cNvSpPr/>
          <p:nvPr/>
        </p:nvSpPr>
        <p:spPr>
          <a:xfrm>
            <a:off x="7150996" y="2987140"/>
            <a:ext cx="2664296" cy="1080121"/>
          </a:xfrm>
          <a:prstGeom prst="rect">
            <a:avLst/>
          </a:prstGeom>
          <a:solidFill>
            <a:schemeClr val="accent1">
              <a:lumMod val="50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atin typeface="Franklin Gothic Book" panose="020B0503020102020204" pitchFamily="34" charset="0"/>
              </a:rPr>
              <a:t>Praxisphase</a:t>
            </a:r>
          </a:p>
          <a:p>
            <a:pPr algn="ctr"/>
            <a:r>
              <a:rPr lang="de-DE" sz="1400" dirty="0" smtClean="0">
                <a:latin typeface="Franklin Gothic Book" panose="020B0503020102020204" pitchFamily="34" charset="0"/>
              </a:rPr>
              <a:t>12.04.2023 -05.07.2023</a:t>
            </a:r>
            <a:endParaRPr lang="de-DE" sz="1200" dirty="0">
              <a:latin typeface="Franklin Gothic Book" panose="020B0503020102020204" pitchFamily="34" charset="0"/>
            </a:endParaRPr>
          </a:p>
        </p:txBody>
      </p:sp>
      <p:sp>
        <p:nvSpPr>
          <p:cNvPr id="10" name="Rechteck 9">
            <a:extLst>
              <a:ext uri="{FF2B5EF4-FFF2-40B4-BE49-F238E27FC236}">
                <a16:creationId xmlns:a16="http://schemas.microsoft.com/office/drawing/2014/main" id="{2BFE0AE3-6DE3-4994-A3E8-0F4B46A2712A}"/>
              </a:ext>
            </a:extLst>
          </p:cNvPr>
          <p:cNvSpPr/>
          <p:nvPr/>
        </p:nvSpPr>
        <p:spPr>
          <a:xfrm>
            <a:off x="5771357" y="2987139"/>
            <a:ext cx="828675" cy="1080121"/>
          </a:xfrm>
          <a:prstGeom prst="rect">
            <a:avLst/>
          </a:prstGeom>
          <a:solidFill>
            <a:schemeClr val="tx2">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latin typeface="Franklin Gothic Book" panose="020B0503020102020204" pitchFamily="34" charset="0"/>
              </a:rPr>
              <a:t>Praxis-phase</a:t>
            </a:r>
          </a:p>
          <a:p>
            <a:pPr algn="ctr">
              <a:spcBef>
                <a:spcPts val="300"/>
              </a:spcBef>
            </a:pPr>
            <a:r>
              <a:rPr lang="de-DE" sz="1200" dirty="0">
                <a:latin typeface="Franklin Gothic Book" panose="020B0503020102020204" pitchFamily="34" charset="0"/>
              </a:rPr>
              <a:t>(</a:t>
            </a:r>
            <a:r>
              <a:rPr lang="de-DE" sz="1200" dirty="0" smtClean="0">
                <a:latin typeface="Franklin Gothic Book" panose="020B0503020102020204" pitchFamily="34" charset="0"/>
              </a:rPr>
              <a:t>20.02</a:t>
            </a:r>
            <a:r>
              <a:rPr lang="de-DE" sz="1200" dirty="0">
                <a:latin typeface="Franklin Gothic Book" panose="020B0503020102020204" pitchFamily="34" charset="0"/>
              </a:rPr>
              <a:t>.-</a:t>
            </a:r>
          </a:p>
          <a:p>
            <a:pPr algn="ctr">
              <a:spcBef>
                <a:spcPts val="300"/>
              </a:spcBef>
            </a:pPr>
            <a:r>
              <a:rPr lang="de-DE" sz="1200" dirty="0" smtClean="0">
                <a:latin typeface="Franklin Gothic Book" panose="020B0503020102020204" pitchFamily="34" charset="0"/>
              </a:rPr>
              <a:t>24.03.)</a:t>
            </a:r>
            <a:endParaRPr lang="de-DE" sz="1200" dirty="0">
              <a:latin typeface="Franklin Gothic Book" panose="020B0503020102020204" pitchFamily="34" charset="0"/>
            </a:endParaRPr>
          </a:p>
        </p:txBody>
      </p:sp>
      <p:sp>
        <p:nvSpPr>
          <p:cNvPr id="11" name="Rechteck 10">
            <a:extLst>
              <a:ext uri="{FF2B5EF4-FFF2-40B4-BE49-F238E27FC236}">
                <a16:creationId xmlns:a16="http://schemas.microsoft.com/office/drawing/2014/main" id="{55992F6E-485A-460F-A8EF-581929A55A34}"/>
              </a:ext>
            </a:extLst>
          </p:cNvPr>
          <p:cNvSpPr/>
          <p:nvPr/>
        </p:nvSpPr>
        <p:spPr>
          <a:xfrm>
            <a:off x="4349527" y="5051673"/>
            <a:ext cx="913280" cy="1080120"/>
          </a:xfrm>
          <a:prstGeom prst="rect">
            <a:avLst/>
          </a:prstGeom>
          <a:solidFill>
            <a:schemeClr val="accent1">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err="1">
                <a:latin typeface="Franklin Gothic Book" panose="020B0503020102020204" pitchFamily="34" charset="0"/>
              </a:rPr>
              <a:t>Vorbe</a:t>
            </a:r>
            <a:r>
              <a:rPr lang="de-DE" sz="1400" dirty="0">
                <a:latin typeface="Franklin Gothic Book" panose="020B0503020102020204" pitchFamily="34" charset="0"/>
              </a:rPr>
              <a:t>-</a:t>
            </a:r>
          </a:p>
          <a:p>
            <a:pPr algn="ctr"/>
            <a:r>
              <a:rPr lang="de-DE" sz="1400" dirty="0" err="1">
                <a:latin typeface="Franklin Gothic Book" panose="020B0503020102020204" pitchFamily="34" charset="0"/>
              </a:rPr>
              <a:t>reitung</a:t>
            </a:r>
            <a:endParaRPr lang="de-DE" sz="1400" dirty="0">
              <a:latin typeface="Franklin Gothic Book" panose="020B0503020102020204" pitchFamily="34" charset="0"/>
            </a:endParaRPr>
          </a:p>
          <a:p>
            <a:pPr algn="ctr"/>
            <a:r>
              <a:rPr lang="de-DE" sz="1400" dirty="0">
                <a:latin typeface="Franklin Gothic Book" panose="020B0503020102020204" pitchFamily="34" charset="0"/>
              </a:rPr>
              <a:t>(</a:t>
            </a:r>
            <a:r>
              <a:rPr lang="de-DE" sz="1400" dirty="0">
                <a:latin typeface="Franklin Gothic Book" panose="020B0503020102020204" pitchFamily="34" charset="0"/>
                <a:sym typeface="Wingdings" panose="05000000000000000000" pitchFamily="2" charset="2"/>
              </a:rPr>
              <a:t></a:t>
            </a:r>
            <a:r>
              <a:rPr lang="de-DE" sz="1400" dirty="0" err="1">
                <a:latin typeface="Franklin Gothic Book" panose="020B0503020102020204" pitchFamily="34" charset="0"/>
              </a:rPr>
              <a:t>WiSe</a:t>
            </a:r>
            <a:endParaRPr lang="de-DE" sz="1400" dirty="0">
              <a:latin typeface="Franklin Gothic Book" panose="020B0503020102020204" pitchFamily="34" charset="0"/>
            </a:endParaRPr>
          </a:p>
          <a:p>
            <a:pPr algn="ctr"/>
            <a:r>
              <a:rPr lang="de-DE" sz="1400" dirty="0" smtClean="0">
                <a:latin typeface="Franklin Gothic Book" panose="020B0503020102020204" pitchFamily="34" charset="0"/>
              </a:rPr>
              <a:t>2022/23</a:t>
            </a:r>
            <a:endParaRPr lang="de-DE" sz="1200" dirty="0">
              <a:latin typeface="Franklin Gothic Book" panose="020B0503020102020204" pitchFamily="34" charset="0"/>
            </a:endParaRPr>
          </a:p>
        </p:txBody>
      </p:sp>
      <p:sp>
        <p:nvSpPr>
          <p:cNvPr id="12" name="Rechteck 11">
            <a:extLst>
              <a:ext uri="{FF2B5EF4-FFF2-40B4-BE49-F238E27FC236}">
                <a16:creationId xmlns:a16="http://schemas.microsoft.com/office/drawing/2014/main" id="{F38EB640-FF00-4C0A-B4D7-A15BE246AC05}"/>
              </a:ext>
            </a:extLst>
          </p:cNvPr>
          <p:cNvSpPr/>
          <p:nvPr/>
        </p:nvSpPr>
        <p:spPr>
          <a:xfrm>
            <a:off x="2914700" y="6173316"/>
            <a:ext cx="2281432" cy="425383"/>
          </a:xfrm>
          <a:prstGeom prst="rect">
            <a:avLst/>
          </a:prstGeom>
          <a:solidFill>
            <a:schemeClr val="accent5">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de-DE" sz="1200" dirty="0">
                <a:latin typeface="Franklin Gothic Book" panose="020B0503020102020204" pitchFamily="34" charset="0"/>
                <a:sym typeface="Wingdings" panose="05000000000000000000" pitchFamily="2" charset="2"/>
              </a:rPr>
              <a:t> Vorlesungszeit </a:t>
            </a:r>
            <a:r>
              <a:rPr lang="de-DE" sz="1200" dirty="0" err="1">
                <a:latin typeface="Franklin Gothic Book" panose="020B0503020102020204" pitchFamily="34" charset="0"/>
                <a:sym typeface="Wingdings" panose="05000000000000000000" pitchFamily="2" charset="2"/>
              </a:rPr>
              <a:t>WiSe</a:t>
            </a:r>
            <a:endParaRPr lang="de-DE" sz="1200" dirty="0">
              <a:latin typeface="Franklin Gothic Book" panose="020B0503020102020204" pitchFamily="34" charset="0"/>
              <a:sym typeface="Wingdings" panose="05000000000000000000" pitchFamily="2" charset="2"/>
            </a:endParaRPr>
          </a:p>
          <a:p>
            <a:pPr algn="ctr">
              <a:spcBef>
                <a:spcPts val="300"/>
              </a:spcBef>
            </a:pPr>
            <a:r>
              <a:rPr lang="de-DE" sz="1200" dirty="0" smtClean="0">
                <a:latin typeface="Franklin Gothic Book" panose="020B0503020102020204" pitchFamily="34" charset="0"/>
              </a:rPr>
              <a:t>2022/23</a:t>
            </a:r>
            <a:endParaRPr lang="de-DE" sz="1200" dirty="0">
              <a:latin typeface="Franklin Gothic Book" panose="020B0503020102020204" pitchFamily="34" charset="0"/>
            </a:endParaRPr>
          </a:p>
        </p:txBody>
      </p:sp>
      <p:sp>
        <p:nvSpPr>
          <p:cNvPr id="13" name="Rechteck 12">
            <a:extLst>
              <a:ext uri="{FF2B5EF4-FFF2-40B4-BE49-F238E27FC236}">
                <a16:creationId xmlns:a16="http://schemas.microsoft.com/office/drawing/2014/main" id="{D561EF19-6CE0-4916-8D0E-A29FC4C83A09}"/>
              </a:ext>
            </a:extLst>
          </p:cNvPr>
          <p:cNvSpPr/>
          <p:nvPr/>
        </p:nvSpPr>
        <p:spPr>
          <a:xfrm>
            <a:off x="7150996" y="5047401"/>
            <a:ext cx="2664296" cy="1068851"/>
          </a:xfrm>
          <a:prstGeom prst="rect">
            <a:avLst/>
          </a:prstGeom>
          <a:solidFill>
            <a:schemeClr val="accent1">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b="1" dirty="0">
                <a:latin typeface="Franklin Gothic Book" panose="020B0503020102020204" pitchFamily="34" charset="0"/>
              </a:rPr>
              <a:t>Begleitveranstaltungen</a:t>
            </a:r>
          </a:p>
          <a:p>
            <a:pPr algn="ctr">
              <a:spcBef>
                <a:spcPts val="300"/>
              </a:spcBef>
            </a:pPr>
            <a:r>
              <a:rPr lang="de-DE" sz="1200" dirty="0">
                <a:latin typeface="Franklin Gothic Book" panose="020B0503020102020204" pitchFamily="34" charset="0"/>
              </a:rPr>
              <a:t>(</a:t>
            </a:r>
            <a:r>
              <a:rPr lang="de-DE" sz="1200" dirty="0" err="1">
                <a:latin typeface="Franklin Gothic Book" panose="020B0503020102020204" pitchFamily="34" charset="0"/>
              </a:rPr>
              <a:t>SoSe</a:t>
            </a:r>
            <a:r>
              <a:rPr lang="de-DE" sz="1200" dirty="0">
                <a:latin typeface="Franklin Gothic Book" panose="020B0503020102020204" pitchFamily="34" charset="0"/>
              </a:rPr>
              <a:t> </a:t>
            </a:r>
            <a:r>
              <a:rPr lang="de-DE" sz="1200" dirty="0" smtClean="0">
                <a:latin typeface="Franklin Gothic Book" panose="020B0503020102020204" pitchFamily="34" charset="0"/>
              </a:rPr>
              <a:t>2023 11.04.-14.07</a:t>
            </a:r>
            <a:r>
              <a:rPr lang="de-DE" sz="1200" dirty="0">
                <a:latin typeface="Franklin Gothic Book" panose="020B0503020102020204" pitchFamily="34" charset="0"/>
              </a:rPr>
              <a:t>.)</a:t>
            </a:r>
          </a:p>
        </p:txBody>
      </p:sp>
      <p:sp>
        <p:nvSpPr>
          <p:cNvPr id="14" name="Rechteck 13">
            <a:extLst>
              <a:ext uri="{FF2B5EF4-FFF2-40B4-BE49-F238E27FC236}">
                <a16:creationId xmlns:a16="http://schemas.microsoft.com/office/drawing/2014/main" id="{1370CD23-B2C4-4146-85FB-5EE195C21B04}"/>
              </a:ext>
            </a:extLst>
          </p:cNvPr>
          <p:cNvSpPr/>
          <p:nvPr/>
        </p:nvSpPr>
        <p:spPr>
          <a:xfrm>
            <a:off x="7150996" y="6163956"/>
            <a:ext cx="2664296" cy="425383"/>
          </a:xfrm>
          <a:prstGeom prst="rect">
            <a:avLst/>
          </a:prstGeom>
          <a:solidFill>
            <a:schemeClr val="accent5">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de-DE" sz="1200" dirty="0">
                <a:latin typeface="Franklin Gothic Book" panose="020B0503020102020204" pitchFamily="34" charset="0"/>
                <a:sym typeface="Wingdings" panose="05000000000000000000" pitchFamily="2" charset="2"/>
              </a:rPr>
              <a:t>Vorlesungszeit </a:t>
            </a:r>
            <a:r>
              <a:rPr lang="de-DE" sz="1200" dirty="0" err="1">
                <a:latin typeface="Franklin Gothic Book" panose="020B0503020102020204" pitchFamily="34" charset="0"/>
                <a:sym typeface="Wingdings" panose="05000000000000000000" pitchFamily="2" charset="2"/>
              </a:rPr>
              <a:t>SoSe</a:t>
            </a:r>
            <a:r>
              <a:rPr lang="de-DE" sz="1200" dirty="0">
                <a:latin typeface="Franklin Gothic Book" panose="020B0503020102020204" pitchFamily="34" charset="0"/>
                <a:sym typeface="Wingdings" panose="05000000000000000000" pitchFamily="2" charset="2"/>
              </a:rPr>
              <a:t> </a:t>
            </a:r>
            <a:r>
              <a:rPr lang="de-DE" sz="1200" dirty="0" smtClean="0">
                <a:latin typeface="Franklin Gothic Book" panose="020B0503020102020204" pitchFamily="34" charset="0"/>
                <a:sym typeface="Wingdings" panose="05000000000000000000" pitchFamily="2" charset="2"/>
              </a:rPr>
              <a:t>2023</a:t>
            </a:r>
            <a:endParaRPr lang="de-DE" sz="1200" dirty="0">
              <a:latin typeface="Franklin Gothic Book" panose="020B0503020102020204" pitchFamily="34" charset="0"/>
            </a:endParaRPr>
          </a:p>
        </p:txBody>
      </p:sp>
    </p:spTree>
    <p:extLst>
      <p:ext uri="{BB962C8B-B14F-4D97-AF65-F5344CB8AC3E}">
        <p14:creationId xmlns:p14="http://schemas.microsoft.com/office/powerpoint/2010/main" val="295257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906EA2B-30CE-4E0D-8EF2-FF5E7B4FF69C}"/>
              </a:ext>
            </a:extLst>
          </p:cNvPr>
          <p:cNvSpPr>
            <a:spLocks noGrp="1"/>
          </p:cNvSpPr>
          <p:nvPr>
            <p:ph type="title"/>
          </p:nvPr>
        </p:nvSpPr>
        <p:spPr/>
        <p:txBody>
          <a:bodyPr/>
          <a:lstStyle/>
          <a:p>
            <a:r>
              <a:rPr lang="de-DE" dirty="0"/>
              <a:t>Begleitveranstaltungen </a:t>
            </a:r>
            <a:r>
              <a:rPr lang="de-DE" dirty="0" smtClean="0"/>
              <a:t>GS &amp; GS IP</a:t>
            </a:r>
            <a:endParaRPr lang="de-DE" dirty="0"/>
          </a:p>
        </p:txBody>
      </p:sp>
      <p:sp>
        <p:nvSpPr>
          <p:cNvPr id="17" name="Inhaltsplatzhalter 4">
            <a:extLst>
              <a:ext uri="{FF2B5EF4-FFF2-40B4-BE49-F238E27FC236}">
                <a16:creationId xmlns:a16="http://schemas.microsoft.com/office/drawing/2014/main" id="{B2C9FF1A-C5E3-4CA0-A2C3-53822FA0068A}"/>
              </a:ext>
            </a:extLst>
          </p:cNvPr>
          <p:cNvSpPr>
            <a:spLocks noGrp="1"/>
          </p:cNvSpPr>
          <p:nvPr>
            <p:ph idx="1"/>
          </p:nvPr>
        </p:nvSpPr>
        <p:spPr>
          <a:xfrm>
            <a:off x="2027239" y="2465388"/>
            <a:ext cx="9145587" cy="1544637"/>
          </a:xfrm>
        </p:spPr>
        <p:txBody>
          <a:bodyPr anchor="ctr"/>
          <a:lstStyle/>
          <a:p>
            <a:pPr marL="342900" lvl="1" indent="-342900"/>
            <a:r>
              <a:rPr lang="de-DE" sz="1800" dirty="0"/>
              <a:t>finden in allen drei Studienfächern und in EW statt </a:t>
            </a:r>
          </a:p>
          <a:p>
            <a:pPr marL="342900" lvl="1" indent="-342900"/>
            <a:r>
              <a:rPr lang="de-DE" sz="1800" dirty="0"/>
              <a:t>finden in festgelegten Zeitfenstern statt (i.d.R. 14-tägig; 2 SWS), bitte bei Problemen durch abweichende Zeiten im Praxisbüro melden</a:t>
            </a:r>
          </a:p>
          <a:p>
            <a:pPr marL="342900" lvl="1" indent="-342900"/>
            <a:r>
              <a:rPr lang="de-DE" sz="1800" dirty="0"/>
              <a:t>Haben Vorrang vor schulischen Veranstaltungen</a:t>
            </a:r>
          </a:p>
          <a:p>
            <a:pPr marL="0" lvl="1" indent="0">
              <a:spcBef>
                <a:spcPts val="600"/>
              </a:spcBef>
              <a:spcAft>
                <a:spcPts val="600"/>
              </a:spcAft>
              <a:buNone/>
            </a:pPr>
            <a:endParaRPr lang="de-DE" sz="2000" dirty="0"/>
          </a:p>
        </p:txBody>
      </p:sp>
      <p:graphicFrame>
        <p:nvGraphicFramePr>
          <p:cNvPr id="4" name="Inhaltsplatzhalter 3">
            <a:extLst>
              <a:ext uri="{FF2B5EF4-FFF2-40B4-BE49-F238E27FC236}">
                <a16:creationId xmlns:a16="http://schemas.microsoft.com/office/drawing/2014/main" id="{0FFEF580-00D2-4AF2-A97F-DE518D7FB032}"/>
              </a:ext>
            </a:extLst>
          </p:cNvPr>
          <p:cNvGraphicFramePr>
            <a:graphicFrameLocks/>
          </p:cNvGraphicFramePr>
          <p:nvPr>
            <p:extLst>
              <p:ext uri="{D42A27DB-BD31-4B8C-83A1-F6EECF244321}">
                <p14:modId xmlns:p14="http://schemas.microsoft.com/office/powerpoint/2010/main" val="1206253113"/>
              </p:ext>
            </p:extLst>
          </p:nvPr>
        </p:nvGraphicFramePr>
        <p:xfrm>
          <a:off x="2027239" y="4189650"/>
          <a:ext cx="8496945" cy="2255520"/>
        </p:xfrm>
        <a:graphic>
          <a:graphicData uri="http://schemas.openxmlformats.org/drawingml/2006/table">
            <a:tbl>
              <a:tblPr firstRow="1" bandRow="1">
                <a:tableStyleId>{7DF18680-E054-41AD-8BC1-D1AEF772440D}</a:tableStyleId>
              </a:tblPr>
              <a:tblGrid>
                <a:gridCol w="1699389">
                  <a:extLst>
                    <a:ext uri="{9D8B030D-6E8A-4147-A177-3AD203B41FA5}">
                      <a16:colId xmlns:a16="http://schemas.microsoft.com/office/drawing/2014/main" val="20000"/>
                    </a:ext>
                  </a:extLst>
                </a:gridCol>
                <a:gridCol w="1699389">
                  <a:extLst>
                    <a:ext uri="{9D8B030D-6E8A-4147-A177-3AD203B41FA5}">
                      <a16:colId xmlns:a16="http://schemas.microsoft.com/office/drawing/2014/main" val="20001"/>
                    </a:ext>
                  </a:extLst>
                </a:gridCol>
                <a:gridCol w="1699389">
                  <a:extLst>
                    <a:ext uri="{9D8B030D-6E8A-4147-A177-3AD203B41FA5}">
                      <a16:colId xmlns:a16="http://schemas.microsoft.com/office/drawing/2014/main" val="20002"/>
                    </a:ext>
                  </a:extLst>
                </a:gridCol>
                <a:gridCol w="1699389">
                  <a:extLst>
                    <a:ext uri="{9D8B030D-6E8A-4147-A177-3AD203B41FA5}">
                      <a16:colId xmlns:a16="http://schemas.microsoft.com/office/drawing/2014/main" val="20003"/>
                    </a:ext>
                  </a:extLst>
                </a:gridCol>
                <a:gridCol w="1699389">
                  <a:extLst>
                    <a:ext uri="{9D8B030D-6E8A-4147-A177-3AD203B41FA5}">
                      <a16:colId xmlns:a16="http://schemas.microsoft.com/office/drawing/2014/main" val="20004"/>
                    </a:ext>
                  </a:extLst>
                </a:gridCol>
              </a:tblGrid>
              <a:tr h="370840">
                <a:tc>
                  <a:txBody>
                    <a:bodyPr/>
                    <a:lstStyle/>
                    <a:p>
                      <a:r>
                        <a:rPr lang="de-DE" dirty="0"/>
                        <a:t>Montag</a:t>
                      </a:r>
                    </a:p>
                    <a:p>
                      <a:r>
                        <a:rPr lang="de-DE" dirty="0"/>
                        <a:t>ab 16:00</a:t>
                      </a:r>
                    </a:p>
                  </a:txBody>
                  <a:tcPr/>
                </a:tc>
                <a:tc>
                  <a:txBody>
                    <a:bodyPr/>
                    <a:lstStyle/>
                    <a:p>
                      <a:r>
                        <a:rPr lang="de-DE" dirty="0"/>
                        <a:t>Dienstag</a:t>
                      </a:r>
                    </a:p>
                    <a:p>
                      <a:r>
                        <a:rPr lang="de-DE" dirty="0"/>
                        <a:t>ab 16:00</a:t>
                      </a:r>
                    </a:p>
                  </a:txBody>
                  <a:tcPr/>
                </a:tc>
                <a:tc>
                  <a:txBody>
                    <a:bodyPr/>
                    <a:lstStyle/>
                    <a:p>
                      <a:r>
                        <a:rPr lang="de-DE" dirty="0"/>
                        <a:t>Mittwoch</a:t>
                      </a:r>
                    </a:p>
                    <a:p>
                      <a:r>
                        <a:rPr lang="de-DE" dirty="0"/>
                        <a:t>ab  14:00</a:t>
                      </a:r>
                    </a:p>
                  </a:txBody>
                  <a:tcPr/>
                </a:tc>
                <a:tc>
                  <a:txBody>
                    <a:bodyPr/>
                    <a:lstStyle/>
                    <a:p>
                      <a:r>
                        <a:rPr lang="de-DE" dirty="0"/>
                        <a:t>Donnerstag</a:t>
                      </a:r>
                    </a:p>
                    <a:p>
                      <a:r>
                        <a:rPr lang="de-DE" dirty="0"/>
                        <a:t>ab  16:00</a:t>
                      </a:r>
                    </a:p>
                  </a:txBody>
                  <a:tcPr/>
                </a:tc>
                <a:tc>
                  <a:txBody>
                    <a:bodyPr/>
                    <a:lstStyle/>
                    <a:p>
                      <a:r>
                        <a:rPr lang="de-DE" dirty="0"/>
                        <a:t>Freitag</a:t>
                      </a:r>
                    </a:p>
                    <a:p>
                      <a:r>
                        <a:rPr lang="de-DE" dirty="0"/>
                        <a:t>ab 14:00</a:t>
                      </a:r>
                    </a:p>
                  </a:txBody>
                  <a:tcPr/>
                </a:tc>
                <a:extLst>
                  <a:ext uri="{0D108BD9-81ED-4DB2-BD59-A6C34878D82A}">
                    <a16:rowId xmlns:a16="http://schemas.microsoft.com/office/drawing/2014/main" val="10000"/>
                  </a:ext>
                </a:extLst>
              </a:tr>
              <a:tr h="370840">
                <a:tc>
                  <a:txBody>
                    <a:bodyPr/>
                    <a:lstStyle/>
                    <a:p>
                      <a:pPr marL="108000" indent="-108000">
                        <a:spcBef>
                          <a:spcPts val="300"/>
                        </a:spcBef>
                        <a:spcAft>
                          <a:spcPts val="300"/>
                        </a:spcAft>
                        <a:buFont typeface="Arial" panose="020B0604020202020204" pitchFamily="34" charset="0"/>
                        <a:buChar char="•"/>
                      </a:pPr>
                      <a:r>
                        <a:rPr lang="de-DE" sz="1600" dirty="0"/>
                        <a:t>Deutsch</a:t>
                      </a:r>
                    </a:p>
                  </a:txBody>
                  <a:tcPr/>
                </a:tc>
                <a:tc>
                  <a:txBody>
                    <a:bodyPr/>
                    <a:lstStyle/>
                    <a:p>
                      <a:pPr marL="108000" indent="-108000">
                        <a:spcBef>
                          <a:spcPts val="300"/>
                        </a:spcBef>
                        <a:spcAft>
                          <a:spcPts val="300"/>
                        </a:spcAft>
                        <a:buFont typeface="Arial" panose="020B0604020202020204" pitchFamily="34" charset="0"/>
                        <a:buChar char="•"/>
                      </a:pPr>
                      <a:r>
                        <a:rPr lang="de-DE" sz="1600" dirty="0"/>
                        <a:t>Englisch</a:t>
                      </a:r>
                    </a:p>
                    <a:p>
                      <a:pPr marL="108000" indent="-108000">
                        <a:spcBef>
                          <a:spcPts val="300"/>
                        </a:spcBef>
                        <a:spcAft>
                          <a:spcPts val="300"/>
                        </a:spcAft>
                        <a:buFont typeface="Arial" panose="020B0604020202020204" pitchFamily="34" charset="0"/>
                        <a:buChar char="•"/>
                      </a:pPr>
                      <a:r>
                        <a:rPr lang="de-DE" sz="1600" dirty="0"/>
                        <a:t>Kunst</a:t>
                      </a:r>
                    </a:p>
                    <a:p>
                      <a:pPr marL="108000" indent="-108000">
                        <a:spcBef>
                          <a:spcPts val="300"/>
                        </a:spcBef>
                        <a:spcAft>
                          <a:spcPts val="300"/>
                        </a:spcAft>
                        <a:buFont typeface="Arial" panose="020B0604020202020204" pitchFamily="34" charset="0"/>
                        <a:buChar char="•"/>
                      </a:pPr>
                      <a:r>
                        <a:rPr lang="de-DE" sz="1600" dirty="0"/>
                        <a:t>Religion</a:t>
                      </a:r>
                    </a:p>
                    <a:p>
                      <a:pPr marL="108000" indent="-108000">
                        <a:spcBef>
                          <a:spcPts val="300"/>
                        </a:spcBef>
                        <a:spcAft>
                          <a:spcPts val="300"/>
                        </a:spcAft>
                        <a:buFont typeface="Arial" panose="020B0604020202020204" pitchFamily="34" charset="0"/>
                        <a:buChar char="•"/>
                      </a:pPr>
                      <a:r>
                        <a:rPr lang="de-DE" sz="1600" dirty="0"/>
                        <a:t>Musik</a:t>
                      </a:r>
                    </a:p>
                    <a:p>
                      <a:pPr marL="108000" indent="-108000">
                        <a:spcBef>
                          <a:spcPts val="300"/>
                        </a:spcBef>
                        <a:spcAft>
                          <a:spcPts val="300"/>
                        </a:spcAft>
                        <a:buFont typeface="Arial" panose="020B0604020202020204" pitchFamily="34" charset="0"/>
                        <a:buChar char="•"/>
                      </a:pPr>
                      <a:r>
                        <a:rPr lang="de-DE" sz="1600" dirty="0"/>
                        <a:t>Sachunterricht</a:t>
                      </a:r>
                    </a:p>
                  </a:txBody>
                  <a:tcPr/>
                </a:tc>
                <a:tc>
                  <a:txBody>
                    <a:bodyPr/>
                    <a:lstStyle/>
                    <a:p>
                      <a:pPr marL="108000" indent="-108000">
                        <a:spcBef>
                          <a:spcPts val="300"/>
                        </a:spcBef>
                        <a:spcAft>
                          <a:spcPts val="300"/>
                        </a:spcAft>
                        <a:buFont typeface="Arial" panose="020B0604020202020204" pitchFamily="34" charset="0"/>
                        <a:buChar char="•"/>
                      </a:pPr>
                      <a:r>
                        <a:rPr lang="de-DE" sz="1600" dirty="0"/>
                        <a:t>Erziehungs-wissenschaft</a:t>
                      </a:r>
                    </a:p>
                  </a:txBody>
                  <a:tcPr/>
                </a:tc>
                <a:tc>
                  <a:txBody>
                    <a:bodyPr/>
                    <a:lstStyle/>
                    <a:p>
                      <a:pPr marL="108000" indent="-108000">
                        <a:spcBef>
                          <a:spcPts val="300"/>
                        </a:spcBef>
                        <a:spcAft>
                          <a:spcPts val="300"/>
                        </a:spcAft>
                        <a:buFont typeface="Arial" panose="020B0604020202020204" pitchFamily="34" charset="0"/>
                        <a:buChar char="•"/>
                      </a:pPr>
                      <a:r>
                        <a:rPr lang="de-DE" sz="1600" dirty="0"/>
                        <a:t>Elementar-mathematik</a:t>
                      </a:r>
                    </a:p>
                    <a:p>
                      <a:pPr marL="108000" indent="-108000">
                        <a:spcBef>
                          <a:spcPts val="300"/>
                        </a:spcBef>
                        <a:spcAft>
                          <a:spcPts val="300"/>
                        </a:spcAft>
                        <a:buFont typeface="Arial" panose="020B0604020202020204" pitchFamily="34" charset="0"/>
                        <a:buChar char="•"/>
                      </a:pPr>
                      <a:r>
                        <a:rPr lang="de-DE" sz="1600" dirty="0"/>
                        <a:t>Inklusive Pädagogik</a:t>
                      </a:r>
                    </a:p>
                  </a:txBody>
                  <a:tcPr/>
                </a:tc>
                <a:tc>
                  <a:txBody>
                    <a:bodyPr/>
                    <a:lstStyle/>
                    <a:p>
                      <a:pPr>
                        <a:spcBef>
                          <a:spcPts val="300"/>
                        </a:spcBef>
                        <a:spcAft>
                          <a:spcPts val="300"/>
                        </a:spcAft>
                      </a:pPr>
                      <a:endParaRPr lang="de-DE"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800019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906EA2B-30CE-4E0D-8EF2-FF5E7B4FF69C}"/>
              </a:ext>
            </a:extLst>
          </p:cNvPr>
          <p:cNvSpPr>
            <a:spLocks noGrp="1"/>
          </p:cNvSpPr>
          <p:nvPr>
            <p:ph type="title"/>
          </p:nvPr>
        </p:nvSpPr>
        <p:spPr/>
        <p:txBody>
          <a:bodyPr/>
          <a:lstStyle/>
          <a:p>
            <a:r>
              <a:rPr lang="de-DE" dirty="0"/>
              <a:t>Begleitveranstaltungen </a:t>
            </a:r>
            <a:r>
              <a:rPr lang="de-DE" dirty="0" smtClean="0"/>
              <a:t>Gy/OS &amp; Gy/OS IP</a:t>
            </a:r>
            <a:endParaRPr lang="de-DE" dirty="0"/>
          </a:p>
        </p:txBody>
      </p:sp>
      <p:sp>
        <p:nvSpPr>
          <p:cNvPr id="7" name="Inhaltsplatzhalter 4">
            <a:extLst>
              <a:ext uri="{FF2B5EF4-FFF2-40B4-BE49-F238E27FC236}">
                <a16:creationId xmlns:a16="http://schemas.microsoft.com/office/drawing/2014/main" id="{47CE10CC-250A-4DA2-956D-BD186C2A7233}"/>
              </a:ext>
            </a:extLst>
          </p:cNvPr>
          <p:cNvSpPr txBox="1">
            <a:spLocks/>
          </p:cNvSpPr>
          <p:nvPr/>
        </p:nvSpPr>
        <p:spPr bwMode="gray">
          <a:xfrm>
            <a:off x="2027239" y="2465388"/>
            <a:ext cx="9145587" cy="1544637"/>
          </a:xfrm>
          <a:prstGeom prst="rect">
            <a:avLst/>
          </a:prstGeom>
        </p:spPr>
        <p:txBody>
          <a:bodyPr vert="horz" lIns="0" tIns="0" rIns="0" bIns="0" rtlCol="0" anchor="ctr"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342900"/>
            <a:r>
              <a:rPr lang="de-DE" sz="1800" dirty="0"/>
              <a:t>finden in allen drei Studienfächern und in EW statt </a:t>
            </a:r>
          </a:p>
          <a:p>
            <a:pPr marL="342900" lvl="1" indent="-342900"/>
            <a:r>
              <a:rPr lang="de-DE" sz="1800" dirty="0"/>
              <a:t>finden in festgelegten Zeitfenstern statt (i.d.R. 14-tägig; 2 SWS), bitte bei Problemen durch abweichende Zeiten im Praxisbüro melden</a:t>
            </a:r>
          </a:p>
          <a:p>
            <a:pPr marL="342900" lvl="1" indent="-342900"/>
            <a:r>
              <a:rPr lang="de-DE" sz="1800" dirty="0" smtClean="0"/>
              <a:t>haben </a:t>
            </a:r>
            <a:r>
              <a:rPr lang="de-DE" sz="1800" dirty="0"/>
              <a:t>Vorrang vor schulischen Veranstaltungen</a:t>
            </a:r>
          </a:p>
          <a:p>
            <a:pPr marL="0" lvl="1" indent="0">
              <a:spcBef>
                <a:spcPts val="600"/>
              </a:spcBef>
              <a:spcAft>
                <a:spcPts val="600"/>
              </a:spcAft>
              <a:buFont typeface="Arial" panose="020B0604020202020204" pitchFamily="34" charset="0"/>
              <a:buNone/>
            </a:pPr>
            <a:endParaRPr lang="de-DE" sz="2000" dirty="0"/>
          </a:p>
        </p:txBody>
      </p:sp>
      <p:graphicFrame>
        <p:nvGraphicFramePr>
          <p:cNvPr id="9" name="Inhaltsplatzhalter 3">
            <a:extLst>
              <a:ext uri="{FF2B5EF4-FFF2-40B4-BE49-F238E27FC236}">
                <a16:creationId xmlns:a16="http://schemas.microsoft.com/office/drawing/2014/main" id="{51387C12-8EAA-4BAD-8BAE-139A5A71FCDC}"/>
              </a:ext>
            </a:extLst>
          </p:cNvPr>
          <p:cNvGraphicFramePr>
            <a:graphicFrameLocks/>
          </p:cNvGraphicFramePr>
          <p:nvPr>
            <p:extLst>
              <p:ext uri="{D42A27DB-BD31-4B8C-83A1-F6EECF244321}">
                <p14:modId xmlns:p14="http://schemas.microsoft.com/office/powerpoint/2010/main" val="2650534911"/>
              </p:ext>
            </p:extLst>
          </p:nvPr>
        </p:nvGraphicFramePr>
        <p:xfrm>
          <a:off x="2027239" y="3795142"/>
          <a:ext cx="8496945" cy="2895600"/>
        </p:xfrm>
        <a:graphic>
          <a:graphicData uri="http://schemas.openxmlformats.org/drawingml/2006/table">
            <a:tbl>
              <a:tblPr firstRow="1" bandRow="1">
                <a:tableStyleId>{7DF18680-E054-41AD-8BC1-D1AEF772440D}</a:tableStyleId>
              </a:tblPr>
              <a:tblGrid>
                <a:gridCol w="1699389">
                  <a:extLst>
                    <a:ext uri="{9D8B030D-6E8A-4147-A177-3AD203B41FA5}">
                      <a16:colId xmlns:a16="http://schemas.microsoft.com/office/drawing/2014/main" val="20000"/>
                    </a:ext>
                  </a:extLst>
                </a:gridCol>
                <a:gridCol w="1699389">
                  <a:extLst>
                    <a:ext uri="{9D8B030D-6E8A-4147-A177-3AD203B41FA5}">
                      <a16:colId xmlns:a16="http://schemas.microsoft.com/office/drawing/2014/main" val="20001"/>
                    </a:ext>
                  </a:extLst>
                </a:gridCol>
                <a:gridCol w="1699389">
                  <a:extLst>
                    <a:ext uri="{9D8B030D-6E8A-4147-A177-3AD203B41FA5}">
                      <a16:colId xmlns:a16="http://schemas.microsoft.com/office/drawing/2014/main" val="20002"/>
                    </a:ext>
                  </a:extLst>
                </a:gridCol>
                <a:gridCol w="1699389">
                  <a:extLst>
                    <a:ext uri="{9D8B030D-6E8A-4147-A177-3AD203B41FA5}">
                      <a16:colId xmlns:a16="http://schemas.microsoft.com/office/drawing/2014/main" val="20003"/>
                    </a:ext>
                  </a:extLst>
                </a:gridCol>
                <a:gridCol w="1699389">
                  <a:extLst>
                    <a:ext uri="{9D8B030D-6E8A-4147-A177-3AD203B41FA5}">
                      <a16:colId xmlns:a16="http://schemas.microsoft.com/office/drawing/2014/main" val="20004"/>
                    </a:ext>
                  </a:extLst>
                </a:gridCol>
              </a:tblGrid>
              <a:tr h="370840">
                <a:tc>
                  <a:txBody>
                    <a:bodyPr/>
                    <a:lstStyle/>
                    <a:p>
                      <a:r>
                        <a:rPr lang="de-DE" b="0" dirty="0"/>
                        <a:t>Montag</a:t>
                      </a:r>
                    </a:p>
                    <a:p>
                      <a:r>
                        <a:rPr lang="de-DE" b="0" dirty="0"/>
                        <a:t>ab 16:00</a:t>
                      </a:r>
                    </a:p>
                  </a:txBody>
                  <a:tcPr/>
                </a:tc>
                <a:tc>
                  <a:txBody>
                    <a:bodyPr/>
                    <a:lstStyle/>
                    <a:p>
                      <a:r>
                        <a:rPr lang="de-DE" b="0" dirty="0"/>
                        <a:t>Dienstag</a:t>
                      </a:r>
                    </a:p>
                    <a:p>
                      <a:r>
                        <a:rPr lang="de-DE" b="0" dirty="0"/>
                        <a:t>ab 16:00</a:t>
                      </a:r>
                    </a:p>
                  </a:txBody>
                  <a:tcPr/>
                </a:tc>
                <a:tc>
                  <a:txBody>
                    <a:bodyPr/>
                    <a:lstStyle/>
                    <a:p>
                      <a:r>
                        <a:rPr lang="de-DE" b="0" dirty="0"/>
                        <a:t>Mittwoch</a:t>
                      </a:r>
                    </a:p>
                    <a:p>
                      <a:r>
                        <a:rPr lang="de-DE" b="0" dirty="0"/>
                        <a:t>ab  14:00</a:t>
                      </a:r>
                    </a:p>
                  </a:txBody>
                  <a:tcPr/>
                </a:tc>
                <a:tc>
                  <a:txBody>
                    <a:bodyPr/>
                    <a:lstStyle/>
                    <a:p>
                      <a:r>
                        <a:rPr lang="de-DE" b="0" dirty="0"/>
                        <a:t>Donnerstag</a:t>
                      </a:r>
                    </a:p>
                    <a:p>
                      <a:r>
                        <a:rPr lang="de-DE" b="0" dirty="0"/>
                        <a:t>ab  16:00</a:t>
                      </a:r>
                    </a:p>
                  </a:txBody>
                  <a:tcPr/>
                </a:tc>
                <a:tc>
                  <a:txBody>
                    <a:bodyPr/>
                    <a:lstStyle/>
                    <a:p>
                      <a:r>
                        <a:rPr lang="de-DE" b="0" dirty="0"/>
                        <a:t>Freitag</a:t>
                      </a:r>
                    </a:p>
                    <a:p>
                      <a:r>
                        <a:rPr lang="de-DE" b="0" dirty="0"/>
                        <a:t>ab 14:00</a:t>
                      </a:r>
                    </a:p>
                  </a:txBody>
                  <a:tcPr/>
                </a:tc>
                <a:extLst>
                  <a:ext uri="{0D108BD9-81ED-4DB2-BD59-A6C34878D82A}">
                    <a16:rowId xmlns:a16="http://schemas.microsoft.com/office/drawing/2014/main" val="10000"/>
                  </a:ext>
                </a:extLst>
              </a:tr>
              <a:tr h="370840">
                <a:tc>
                  <a:txBody>
                    <a:bodyPr/>
                    <a:lstStyle/>
                    <a:p>
                      <a:pPr marL="108000" indent="-108000">
                        <a:spcBef>
                          <a:spcPts val="300"/>
                        </a:spcBef>
                        <a:spcAft>
                          <a:spcPts val="300"/>
                        </a:spcAft>
                        <a:buFont typeface="Arial" panose="020B0604020202020204" pitchFamily="34" charset="0"/>
                        <a:buChar char="•"/>
                      </a:pPr>
                      <a:r>
                        <a:rPr lang="de-DE" sz="1600" dirty="0"/>
                        <a:t>Biologie</a:t>
                      </a:r>
                    </a:p>
                    <a:p>
                      <a:pPr marL="108000" indent="-108000">
                        <a:spcBef>
                          <a:spcPts val="300"/>
                        </a:spcBef>
                        <a:spcAft>
                          <a:spcPts val="300"/>
                        </a:spcAft>
                        <a:buFont typeface="Arial" panose="020B0604020202020204" pitchFamily="34" charset="0"/>
                        <a:buChar char="•"/>
                      </a:pPr>
                      <a:r>
                        <a:rPr lang="de-DE" sz="1600" dirty="0"/>
                        <a:t>Deutsch</a:t>
                      </a:r>
                    </a:p>
                    <a:p>
                      <a:pPr marL="108000" indent="-108000">
                        <a:spcBef>
                          <a:spcPts val="300"/>
                        </a:spcBef>
                        <a:spcAft>
                          <a:spcPts val="300"/>
                        </a:spcAft>
                        <a:buFont typeface="Arial" panose="020B0604020202020204" pitchFamily="34" charset="0"/>
                        <a:buChar char="•"/>
                      </a:pPr>
                      <a:r>
                        <a:rPr lang="de-DE" sz="1600" dirty="0"/>
                        <a:t>Mathematik</a:t>
                      </a:r>
                    </a:p>
                    <a:p>
                      <a:pPr marL="108000" indent="-108000">
                        <a:spcBef>
                          <a:spcPts val="300"/>
                        </a:spcBef>
                        <a:spcAft>
                          <a:spcPts val="300"/>
                        </a:spcAft>
                        <a:buFont typeface="Arial" panose="020B0604020202020204" pitchFamily="34" charset="0"/>
                        <a:buChar char="•"/>
                      </a:pPr>
                      <a:r>
                        <a:rPr lang="de-DE" sz="1600" dirty="0"/>
                        <a:t>Spanisch</a:t>
                      </a:r>
                    </a:p>
                  </a:txBody>
                  <a:tcPr/>
                </a:tc>
                <a:tc>
                  <a:txBody>
                    <a:bodyPr/>
                    <a:lstStyle/>
                    <a:p>
                      <a:pPr marL="108000" indent="-108000">
                        <a:spcBef>
                          <a:spcPts val="300"/>
                        </a:spcBef>
                        <a:spcAft>
                          <a:spcPts val="300"/>
                        </a:spcAft>
                        <a:buFont typeface="Arial" panose="020B0604020202020204" pitchFamily="34" charset="0"/>
                        <a:buChar char="•"/>
                      </a:pPr>
                      <a:r>
                        <a:rPr lang="de-DE" sz="1600" dirty="0"/>
                        <a:t>Englisch</a:t>
                      </a:r>
                    </a:p>
                    <a:p>
                      <a:pPr marL="108000" indent="-108000">
                        <a:spcBef>
                          <a:spcPts val="300"/>
                        </a:spcBef>
                        <a:spcAft>
                          <a:spcPts val="300"/>
                        </a:spcAft>
                        <a:buFont typeface="Arial" panose="020B0604020202020204" pitchFamily="34" charset="0"/>
                        <a:buChar char="•"/>
                      </a:pPr>
                      <a:r>
                        <a:rPr lang="de-DE" sz="1600" dirty="0"/>
                        <a:t>Geschichte</a:t>
                      </a:r>
                    </a:p>
                    <a:p>
                      <a:pPr marL="108000" indent="-108000">
                        <a:spcBef>
                          <a:spcPts val="300"/>
                        </a:spcBef>
                        <a:spcAft>
                          <a:spcPts val="300"/>
                        </a:spcAft>
                        <a:buFont typeface="Arial" panose="020B0604020202020204" pitchFamily="34" charset="0"/>
                        <a:buChar char="•"/>
                      </a:pPr>
                      <a:r>
                        <a:rPr lang="de-DE" sz="1600" dirty="0"/>
                        <a:t>Kunst</a:t>
                      </a:r>
                    </a:p>
                    <a:p>
                      <a:pPr marL="108000" indent="-108000">
                        <a:spcBef>
                          <a:spcPts val="300"/>
                        </a:spcBef>
                        <a:spcAft>
                          <a:spcPts val="300"/>
                        </a:spcAft>
                        <a:buFont typeface="Arial" panose="020B0604020202020204" pitchFamily="34" charset="0"/>
                        <a:buChar char="•"/>
                      </a:pPr>
                      <a:r>
                        <a:rPr lang="de-DE" sz="1600" dirty="0"/>
                        <a:t>Religion</a:t>
                      </a:r>
                    </a:p>
                    <a:p>
                      <a:pPr marL="108000" indent="-108000">
                        <a:spcBef>
                          <a:spcPts val="300"/>
                        </a:spcBef>
                        <a:spcAft>
                          <a:spcPts val="300"/>
                        </a:spcAft>
                        <a:buFont typeface="Arial" panose="020B0604020202020204" pitchFamily="34" charset="0"/>
                        <a:buChar char="•"/>
                      </a:pPr>
                      <a:r>
                        <a:rPr lang="de-DE" sz="1600" dirty="0"/>
                        <a:t>Musik</a:t>
                      </a:r>
                    </a:p>
                    <a:p>
                      <a:pPr marL="108000" indent="-108000">
                        <a:spcBef>
                          <a:spcPts val="300"/>
                        </a:spcBef>
                        <a:spcAft>
                          <a:spcPts val="300"/>
                        </a:spcAft>
                        <a:buFont typeface="Arial" panose="020B0604020202020204" pitchFamily="34" charset="0"/>
                        <a:buChar char="•"/>
                      </a:pPr>
                      <a:r>
                        <a:rPr lang="de-DE" sz="1600" dirty="0"/>
                        <a:t>Physik</a:t>
                      </a:r>
                    </a:p>
                    <a:p>
                      <a:pPr marL="108000" indent="-108000">
                        <a:spcBef>
                          <a:spcPts val="300"/>
                        </a:spcBef>
                        <a:spcAft>
                          <a:spcPts val="300"/>
                        </a:spcAft>
                        <a:buFont typeface="Arial" panose="020B0604020202020204" pitchFamily="34" charset="0"/>
                        <a:buChar char="•"/>
                      </a:pPr>
                      <a:r>
                        <a:rPr lang="de-DE" sz="1600" dirty="0"/>
                        <a:t>Politik</a:t>
                      </a:r>
                    </a:p>
                  </a:txBody>
                  <a:tcPr/>
                </a:tc>
                <a:tc>
                  <a:txBody>
                    <a:bodyPr/>
                    <a:lstStyle/>
                    <a:p>
                      <a:pPr marL="108000" indent="-108000">
                        <a:spcBef>
                          <a:spcPts val="300"/>
                        </a:spcBef>
                        <a:spcAft>
                          <a:spcPts val="300"/>
                        </a:spcAft>
                        <a:buFont typeface="Arial" panose="020B0604020202020204" pitchFamily="34" charset="0"/>
                        <a:buChar char="•"/>
                      </a:pPr>
                      <a:r>
                        <a:rPr lang="de-DE" sz="1600" dirty="0"/>
                        <a:t>Erziehungs-wissenschaft</a:t>
                      </a:r>
                      <a:endParaRPr lang="de-DE" sz="1600" baseline="0" dirty="0"/>
                    </a:p>
                  </a:txBody>
                  <a:tcPr/>
                </a:tc>
                <a:tc>
                  <a:txBody>
                    <a:bodyPr/>
                    <a:lstStyle/>
                    <a:p>
                      <a:pPr marL="108000" indent="-108000">
                        <a:spcBef>
                          <a:spcPts val="300"/>
                        </a:spcBef>
                        <a:spcAft>
                          <a:spcPts val="300"/>
                        </a:spcAft>
                        <a:buFont typeface="Arial" panose="020B0604020202020204" pitchFamily="34" charset="0"/>
                        <a:buChar char="•"/>
                      </a:pPr>
                      <a:r>
                        <a:rPr lang="de-DE" sz="1600" dirty="0"/>
                        <a:t>Chemie</a:t>
                      </a:r>
                    </a:p>
                    <a:p>
                      <a:pPr marL="108000" indent="-108000">
                        <a:spcBef>
                          <a:spcPts val="300"/>
                        </a:spcBef>
                        <a:spcAft>
                          <a:spcPts val="300"/>
                        </a:spcAft>
                        <a:buFont typeface="Arial" panose="020B0604020202020204" pitchFamily="34" charset="0"/>
                        <a:buChar char="•"/>
                      </a:pPr>
                      <a:r>
                        <a:rPr lang="de-DE" sz="1600" dirty="0"/>
                        <a:t>Französisch</a:t>
                      </a:r>
                    </a:p>
                    <a:p>
                      <a:pPr marL="108000" indent="-108000">
                        <a:spcBef>
                          <a:spcPts val="300"/>
                        </a:spcBef>
                        <a:spcAft>
                          <a:spcPts val="300"/>
                        </a:spcAft>
                        <a:buFont typeface="Arial" panose="020B0604020202020204" pitchFamily="34" charset="0"/>
                        <a:buChar char="•"/>
                      </a:pPr>
                      <a:r>
                        <a:rPr lang="de-DE" sz="1600" dirty="0"/>
                        <a:t>Geographie</a:t>
                      </a:r>
                    </a:p>
                    <a:p>
                      <a:pPr marL="108000" indent="-108000">
                        <a:spcBef>
                          <a:spcPts val="300"/>
                        </a:spcBef>
                        <a:spcAft>
                          <a:spcPts val="300"/>
                        </a:spcAft>
                        <a:buFont typeface="Arial" panose="020B0604020202020204" pitchFamily="34" charset="0"/>
                        <a:buChar char="•"/>
                      </a:pPr>
                      <a:r>
                        <a:rPr lang="de-DE" sz="1600" dirty="0"/>
                        <a:t>Inklusive Pädagogik</a:t>
                      </a:r>
                    </a:p>
                  </a:txBody>
                  <a:tcPr/>
                </a:tc>
                <a:tc>
                  <a:txBody>
                    <a:bodyPr/>
                    <a:lstStyle/>
                    <a:p>
                      <a:pPr>
                        <a:spcBef>
                          <a:spcPts val="300"/>
                        </a:spcBef>
                        <a:spcAft>
                          <a:spcPts val="300"/>
                        </a:spcAft>
                      </a:pPr>
                      <a:r>
                        <a:rPr lang="de-DE" sz="1600" dirty="0"/>
                        <a:t>alternativ </a:t>
                      </a:r>
                      <a:r>
                        <a:rPr lang="de-DE" sz="1600" baseline="0" dirty="0"/>
                        <a:t>zu dienstags</a:t>
                      </a:r>
                      <a:endParaRPr lang="de-DE"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03629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3906EA2B-30CE-4E0D-8EF2-FF5E7B4FF69C}"/>
              </a:ext>
            </a:extLst>
          </p:cNvPr>
          <p:cNvSpPr>
            <a:spLocks noGrp="1"/>
          </p:cNvSpPr>
          <p:nvPr>
            <p:ph type="title"/>
          </p:nvPr>
        </p:nvSpPr>
        <p:spPr/>
        <p:txBody>
          <a:bodyPr/>
          <a:lstStyle/>
          <a:p>
            <a:r>
              <a:rPr lang="de-DE" dirty="0"/>
              <a:t>Vorgaben für den schulpraktischen Teil </a:t>
            </a:r>
          </a:p>
        </p:txBody>
      </p:sp>
      <p:sp>
        <p:nvSpPr>
          <p:cNvPr id="4" name="Inhaltsplatzhalter 2">
            <a:extLst>
              <a:ext uri="{FF2B5EF4-FFF2-40B4-BE49-F238E27FC236}">
                <a16:creationId xmlns:a16="http://schemas.microsoft.com/office/drawing/2014/main" id="{E9C3018B-4184-48D2-B59D-3F5E447F9EB4}"/>
              </a:ext>
            </a:extLst>
          </p:cNvPr>
          <p:cNvSpPr txBox="1">
            <a:spLocks/>
          </p:cNvSpPr>
          <p:nvPr/>
        </p:nvSpPr>
        <p:spPr bwMode="gray">
          <a:xfrm>
            <a:off x="2027239" y="2448002"/>
            <a:ext cx="8534400" cy="4248472"/>
          </a:xfrm>
          <a:prstGeom prst="rect">
            <a:avLst/>
          </a:prstGeom>
        </p:spPr>
        <p:txBody>
          <a:bodyPr vert="horz" lIns="0" tIns="0" rIns="0" bIns="0" rtlCol="0" anchor="ctr" anchorCtr="0">
            <a:noAutofit/>
          </a:bodyPr>
          <a:lstStyle>
            <a:lvl1pPr marL="266700" indent="-266700" algn="l" defTabSz="914400" rtl="0" eaLnBrk="1" latinLnBrk="0" hangingPunct="1">
              <a:lnSpc>
                <a:spcPct val="114000"/>
              </a:lnSpc>
              <a:spcBef>
                <a:spcPts val="0"/>
              </a:spcBef>
              <a:buFont typeface="Wingdings 3" panose="05040102010807070707" pitchFamily="18" charset="2"/>
              <a:buChar char=""/>
              <a:defRPr sz="1600" kern="1200" spc="30" baseline="0">
                <a:solidFill>
                  <a:schemeClr val="tx1"/>
                </a:solidFill>
                <a:latin typeface="+mn-lt"/>
                <a:ea typeface="+mn-ea"/>
                <a:cs typeface="+mn-cs"/>
              </a:defRPr>
            </a:lvl1pPr>
            <a:lvl2pPr marL="808038"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2pPr>
            <a:lvl3pPr marL="1341438"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3pPr>
            <a:lvl4pPr marL="1882775" indent="-268288"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4pPr>
            <a:lvl5pPr marL="2422525" indent="-266700" algn="l" defTabSz="914400" rtl="0" eaLnBrk="1" latinLnBrk="0" hangingPunct="1">
              <a:lnSpc>
                <a:spcPct val="114000"/>
              </a:lnSpc>
              <a:spcBef>
                <a:spcPts val="0"/>
              </a:spcBef>
              <a:buFont typeface="Arial" panose="020B0604020202020204" pitchFamily="34" charset="0"/>
              <a:buChar char="‒"/>
              <a:defRPr sz="16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de-DE" sz="1900" b="1" u="sng" dirty="0"/>
              <a:t>25 Zeitstunden Arbeitsaufwand pro Woche</a:t>
            </a:r>
            <a:r>
              <a:rPr lang="de-DE" sz="1900" dirty="0"/>
              <a:t>, dies beinhaltet: </a:t>
            </a:r>
          </a:p>
          <a:p>
            <a:pPr lvl="1">
              <a:spcAft>
                <a:spcPts val="600"/>
              </a:spcAft>
            </a:pPr>
            <a:r>
              <a:rPr lang="de-DE" sz="1700" dirty="0"/>
              <a:t>Teilnahme am gesamten schulischen Leben (im Rahmen der gegebenen schulischen Möglichkeiten)</a:t>
            </a:r>
          </a:p>
          <a:p>
            <a:pPr lvl="1">
              <a:spcAft>
                <a:spcPts val="600"/>
              </a:spcAft>
            </a:pPr>
            <a:r>
              <a:rPr lang="de-DE" sz="1700" dirty="0"/>
              <a:t>Bearbeiten einer erziehungswissenschaftlichen Fragestellung</a:t>
            </a:r>
          </a:p>
          <a:p>
            <a:pPr lvl="1">
              <a:spcAft>
                <a:spcPts val="600"/>
              </a:spcAft>
            </a:pPr>
            <a:r>
              <a:rPr lang="de-DE" sz="1700" dirty="0"/>
              <a:t>Selbstgestalteten Unterricht im Umfang von </a:t>
            </a:r>
          </a:p>
          <a:p>
            <a:pPr lvl="2">
              <a:spcAft>
                <a:spcPts val="600"/>
              </a:spcAft>
            </a:pPr>
            <a:r>
              <a:rPr lang="de-DE" sz="1700" dirty="0"/>
              <a:t>7 bis 8 Stunden pro Studienfach an Grundschulen</a:t>
            </a:r>
          </a:p>
          <a:p>
            <a:pPr lvl="3">
              <a:spcAft>
                <a:spcPts val="600"/>
              </a:spcAft>
            </a:pPr>
            <a:r>
              <a:rPr lang="de-DE" sz="1500" dirty="0"/>
              <a:t>Das Fach IP wird in einer kombinierten Unterrichtseinheit mit einem der anderen studierten Fächer unterrichtet (in einem angepassten Stundenumfang), das andere Fach im Umfang von 7-8 Stunden</a:t>
            </a:r>
          </a:p>
          <a:p>
            <a:pPr lvl="2">
              <a:spcAft>
                <a:spcPts val="600"/>
              </a:spcAft>
            </a:pPr>
            <a:r>
              <a:rPr lang="de-DE" sz="1700" dirty="0"/>
              <a:t>10 bis 12 Stunden pro Studienfach an Gy/OS</a:t>
            </a:r>
          </a:p>
        </p:txBody>
      </p:sp>
    </p:spTree>
    <p:extLst>
      <p:ext uri="{BB962C8B-B14F-4D97-AF65-F5344CB8AC3E}">
        <p14:creationId xmlns:p14="http://schemas.microsoft.com/office/powerpoint/2010/main" val="24316760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C88C855E-37E3-42D5-AD10-A602E1214CD0}"/>
              </a:ext>
            </a:extLst>
          </p:cNvPr>
          <p:cNvSpPr>
            <a:spLocks noGrp="1"/>
          </p:cNvSpPr>
          <p:nvPr>
            <p:ph idx="1"/>
          </p:nvPr>
        </p:nvSpPr>
        <p:spPr>
          <a:xfrm>
            <a:off x="1828800" y="1844824"/>
            <a:ext cx="8534400" cy="4248472"/>
          </a:xfrm>
        </p:spPr>
        <p:txBody>
          <a:bodyPr anchor="ctr"/>
          <a:lstStyle/>
          <a:p>
            <a:pPr>
              <a:spcAft>
                <a:spcPts val="600"/>
              </a:spcAft>
            </a:pPr>
            <a:r>
              <a:rPr lang="de-DE" sz="1900" b="1" u="sng" dirty="0"/>
              <a:t>Anwesenheit</a:t>
            </a:r>
            <a:r>
              <a:rPr lang="de-DE" sz="1900" dirty="0"/>
              <a:t>: </a:t>
            </a:r>
          </a:p>
          <a:p>
            <a:pPr lvl="1">
              <a:spcAft>
                <a:spcPts val="600"/>
              </a:spcAft>
            </a:pPr>
            <a:r>
              <a:rPr lang="de-DE" sz="1700" dirty="0"/>
              <a:t>i.d.R. 25 Zeitstunden in der Schule</a:t>
            </a:r>
          </a:p>
          <a:p>
            <a:pPr lvl="1">
              <a:spcAft>
                <a:spcPts val="600"/>
              </a:spcAft>
            </a:pPr>
            <a:r>
              <a:rPr lang="de-DE" sz="1700" dirty="0"/>
              <a:t>Vor- und Nachbereitung von Unterrichtsvorhaben kann, bspw. wenn kein Arbeitsplatz in der Schule vorhanden ist, </a:t>
            </a:r>
            <a:r>
              <a:rPr lang="de-DE" sz="1700" u="sng" dirty="0"/>
              <a:t>nur in Absprache </a:t>
            </a:r>
            <a:r>
              <a:rPr lang="de-DE" sz="1700" dirty="0"/>
              <a:t> mit dem/der </a:t>
            </a:r>
            <a:r>
              <a:rPr lang="de-DE" sz="1700" dirty="0" err="1"/>
              <a:t>Mentor:in</a:t>
            </a:r>
            <a:r>
              <a:rPr lang="de-DE" sz="1700" dirty="0"/>
              <a:t> im Umfang von bis zu 10 Stunden zu Hause durchgeführt werden</a:t>
            </a:r>
          </a:p>
          <a:p>
            <a:pPr lvl="1">
              <a:spcAft>
                <a:spcPts val="600"/>
              </a:spcAft>
            </a:pPr>
            <a:r>
              <a:rPr lang="de-DE" sz="1700" dirty="0"/>
              <a:t>Mindestanwesenheit in der Schule: 15 Zeitstunden an min. 3 Tagen in der Woche</a:t>
            </a:r>
          </a:p>
          <a:p>
            <a:pPr>
              <a:spcAft>
                <a:spcPts val="600"/>
              </a:spcAft>
            </a:pPr>
            <a:r>
              <a:rPr lang="de-DE" sz="1800" b="1" u="sng" dirty="0"/>
              <a:t>Fehlzeiten</a:t>
            </a:r>
            <a:r>
              <a:rPr lang="de-DE" sz="1800" dirty="0"/>
              <a:t>: </a:t>
            </a:r>
          </a:p>
          <a:p>
            <a:pPr lvl="1">
              <a:spcAft>
                <a:spcPts val="600"/>
              </a:spcAft>
            </a:pPr>
            <a:r>
              <a:rPr lang="de-DE" sz="1800" dirty="0"/>
              <a:t>Bis zu zwei Wochen (10 Schultagen) aus nicht von Ihnen zu vertretenden Gründen (z.B. Krankheit) ohne Kompensation</a:t>
            </a:r>
          </a:p>
          <a:p>
            <a:pPr lvl="2">
              <a:spcAft>
                <a:spcPts val="600"/>
              </a:spcAft>
            </a:pPr>
            <a:r>
              <a:rPr lang="de-DE" dirty="0"/>
              <a:t>Melden Sie sich morgens in der Schule ab, besorgen Sie sich eine Arbeitsunfähigkeitsbescheinigung (‚gelber Schein</a:t>
            </a:r>
            <a:r>
              <a:rPr lang="de-DE" dirty="0" smtClean="0"/>
              <a:t>‘) und reichen Sie diesen in der Schule ein (das </a:t>
            </a:r>
            <a:r>
              <a:rPr lang="de-DE" dirty="0" err="1" smtClean="0"/>
              <a:t>ZfLB</a:t>
            </a:r>
            <a:r>
              <a:rPr lang="de-DE" dirty="0" smtClean="0"/>
              <a:t> </a:t>
            </a:r>
            <a:r>
              <a:rPr lang="de-DE" smtClean="0"/>
              <a:t>benötigt keine AU)</a:t>
            </a:r>
            <a:endParaRPr lang="de-DE" dirty="0"/>
          </a:p>
          <a:p>
            <a:pPr lvl="1">
              <a:spcAft>
                <a:spcPts val="600"/>
              </a:spcAft>
            </a:pPr>
            <a:r>
              <a:rPr lang="de-DE" sz="1800" dirty="0"/>
              <a:t>Zwischen zwei Wochen und zwei Monaten: Wiederholung zum nächstmöglichen Zeitpunkt, sofern schulorganisatorisch möglich</a:t>
            </a:r>
          </a:p>
          <a:p>
            <a:pPr lvl="1">
              <a:spcAft>
                <a:spcPts val="600"/>
              </a:spcAft>
            </a:pPr>
            <a:r>
              <a:rPr lang="de-DE" sz="1800" dirty="0"/>
              <a:t>Mehr als zwei Monate: Wiederholung des gesamten Praxissemesters (schulpraktischer Teil und Begleitveranstaltungen)</a:t>
            </a:r>
          </a:p>
          <a:p>
            <a:pPr lvl="1">
              <a:spcAft>
                <a:spcPts val="600"/>
              </a:spcAft>
            </a:pPr>
            <a:endParaRPr lang="de-DE" sz="1700" dirty="0"/>
          </a:p>
        </p:txBody>
      </p:sp>
    </p:spTree>
    <p:extLst>
      <p:ext uri="{BB962C8B-B14F-4D97-AF65-F5344CB8AC3E}">
        <p14:creationId xmlns:p14="http://schemas.microsoft.com/office/powerpoint/2010/main" val="1604091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Universität Bremen (mit bis zu 2 weiteren Logos)">
  <a:themeElements>
    <a:clrScheme name="uni bremen">
      <a:dk1>
        <a:srgbClr val="00326D"/>
      </a:dk1>
      <a:lt1>
        <a:srgbClr val="FFFFFF"/>
      </a:lt1>
      <a:dk2>
        <a:srgbClr val="0068B4"/>
      </a:dk2>
      <a:lt2>
        <a:srgbClr val="FFFFFF"/>
      </a:lt2>
      <a:accent1>
        <a:srgbClr val="9D2246"/>
      </a:accent1>
      <a:accent2>
        <a:srgbClr val="D50C2F"/>
      </a:accent2>
      <a:accent3>
        <a:srgbClr val="F39CA9"/>
      </a:accent3>
      <a:accent4>
        <a:srgbClr val="00326D"/>
      </a:accent4>
      <a:accent5>
        <a:srgbClr val="0068B4"/>
      </a:accent5>
      <a:accent6>
        <a:srgbClr val="89B4E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smtClean="0"/>
        </a:defPPr>
      </a:lstStyle>
    </a:txDef>
  </a:objectDefaults>
  <a:extraClrSchemeLst/>
  <a:extLst>
    <a:ext uri="{05A4C25C-085E-4340-85A3-A5531E510DB2}">
      <thm15:themeFamily xmlns:thm15="http://schemas.microsoft.com/office/thememl/2012/main" name="UHB_PowerPoint.potx" id="{4DF2F6EB-DDCD-494F-BB02-C322A6EC2FDC}" vid="{B4C9157D-7150-4EC7-9140-E0C86EC67749}"/>
    </a:ext>
  </a:extLst>
</a:theme>
</file>

<file path=ppt/theme/theme2.xml><?xml version="1.0" encoding="utf-8"?>
<a:theme xmlns:a="http://schemas.openxmlformats.org/drawingml/2006/main" name="Universität Bremen (mit bis zu 2 weiteren Logos)">
  <a:themeElements>
    <a:clrScheme name="uni bremen">
      <a:dk1>
        <a:srgbClr val="00326D"/>
      </a:dk1>
      <a:lt1>
        <a:srgbClr val="FFFFFF"/>
      </a:lt1>
      <a:dk2>
        <a:srgbClr val="0068B4"/>
      </a:dk2>
      <a:lt2>
        <a:srgbClr val="FFFFFF"/>
      </a:lt2>
      <a:accent1>
        <a:srgbClr val="9D2246"/>
      </a:accent1>
      <a:accent2>
        <a:srgbClr val="D50C2F"/>
      </a:accent2>
      <a:accent3>
        <a:srgbClr val="F39CA9"/>
      </a:accent3>
      <a:accent4>
        <a:srgbClr val="00326D"/>
      </a:accent4>
      <a:accent5>
        <a:srgbClr val="0068B4"/>
      </a:accent5>
      <a:accent6>
        <a:srgbClr val="89B4E1"/>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sz="1600" dirty="0" err="1"/>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600" dirty="0" smtClean="0"/>
        </a:defPPr>
      </a:lstStyle>
    </a:txDef>
  </a:objectDefaults>
  <a:extraClrSchemeLst/>
  <a:extLst>
    <a:ext uri="{05A4C25C-085E-4340-85A3-A5531E510DB2}">
      <thm15:themeFamily xmlns:thm15="http://schemas.microsoft.com/office/thememl/2012/main" name="UHB_PowerPoint.potx" id="{4DF2F6EB-DDCD-494F-BB02-C322A6EC2FDC}" vid="{B4C9157D-7150-4EC7-9140-E0C86EC67749}"/>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2787</Words>
  <Application>Microsoft Office PowerPoint</Application>
  <PresentationFormat>Breitbild</PresentationFormat>
  <Paragraphs>425</Paragraphs>
  <Slides>45</Slides>
  <Notes>10</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45</vt:i4>
      </vt:variant>
    </vt:vector>
  </HeadingPairs>
  <TitlesOfParts>
    <vt:vector size="53" baseType="lpstr">
      <vt:lpstr>Arial</vt:lpstr>
      <vt:lpstr>Calibri</vt:lpstr>
      <vt:lpstr>Franklin Gothic Book</vt:lpstr>
      <vt:lpstr>Franklin Gothic Medium</vt:lpstr>
      <vt:lpstr>Wingdings</vt:lpstr>
      <vt:lpstr>Wingdings 3</vt:lpstr>
      <vt:lpstr>1_Universität Bremen (mit bis zu 2 weiteren Logos)</vt:lpstr>
      <vt:lpstr>Universität Bremen (mit bis zu 2 weiteren Logos)</vt:lpstr>
      <vt:lpstr>Informationen zum Praxissemester 2023</vt:lpstr>
      <vt:lpstr>Ablauf</vt:lpstr>
      <vt:lpstr>das Praxissemester 2023</vt:lpstr>
      <vt:lpstr>Die Ziele des Praxissemesters</vt:lpstr>
      <vt:lpstr>Praxisphasen und Begleitveranstaltungen</vt:lpstr>
      <vt:lpstr>Begleitveranstaltungen GS &amp; GS IP</vt:lpstr>
      <vt:lpstr>Begleitveranstaltungen Gy/OS &amp; Gy/OS IP</vt:lpstr>
      <vt:lpstr>Vorgaben für den schulpraktischen Teil </vt:lpstr>
      <vt:lpstr>PowerPoint-Präsentation</vt:lpstr>
      <vt:lpstr>itslearning</vt:lpstr>
      <vt:lpstr>Und nach dem Praxissemester keine Praxis mehr bis zum Abschluss?</vt:lpstr>
      <vt:lpstr>PowerPoint-Präsentation</vt:lpstr>
      <vt:lpstr>PowerPoint-Präsentation</vt:lpstr>
      <vt:lpstr>Zeitablauf Praxissemester I </vt:lpstr>
      <vt:lpstr>Zeitablauf Anmeldung II </vt:lpstr>
      <vt:lpstr>Zeitablauf Anmeldung III </vt:lpstr>
      <vt:lpstr>PowerPoint-Präsentation</vt:lpstr>
      <vt:lpstr>Das Erweiterte Führungszeugnis I</vt:lpstr>
      <vt:lpstr>Das Erweiterte Führungszeugnis II</vt:lpstr>
      <vt:lpstr>Masernschutz I</vt:lpstr>
      <vt:lpstr>Masernschutz II</vt:lpstr>
      <vt:lpstr>Masernschutz III</vt:lpstr>
      <vt:lpstr>Vorlage Nachweise I</vt:lpstr>
      <vt:lpstr>Vorlage Nachweise II</vt:lpstr>
      <vt:lpstr>PowerPoint-Präsentation</vt:lpstr>
      <vt:lpstr>Was passiert nach der Anmeldung?</vt:lpstr>
      <vt:lpstr>Was ist, wenn ich schwanger werde?</vt:lpstr>
      <vt:lpstr>Ich arbeite bereits an einer Schule und würde gerne dort mein Praxissemester machen…</vt:lpstr>
      <vt:lpstr>Wie wird das Praktikum Bescheinigt?</vt:lpstr>
      <vt:lpstr>Was passiert, wenn ich es nicht schaffe, mich regulär zum Wintersemester für den Master zu bewerben ? </vt:lpstr>
      <vt:lpstr>Ich bin mit meiner zugewiesenen Schule überhaupt nicht einverstanden…</vt:lpstr>
      <vt:lpstr>An wen wende ich mich, wenn ich Schwierigkeiten habe?</vt:lpstr>
      <vt:lpstr>Wo finde ich weitere Informationen?</vt:lpstr>
      <vt:lpstr> </vt:lpstr>
      <vt:lpstr>Härtefallregelungen </vt:lpstr>
      <vt:lpstr>Härtefallregelungen </vt:lpstr>
      <vt:lpstr>Beantragung des Härtefalls</vt:lpstr>
      <vt:lpstr>PowerPoint-Präsentation</vt:lpstr>
      <vt:lpstr>Praktikum außerhalb Bremens</vt:lpstr>
      <vt:lpstr>PowerPoint-Präsentation</vt:lpstr>
      <vt:lpstr>Unter bestimmten Voraussetzungen ist eine Anmeldung möglich… </vt:lpstr>
      <vt:lpstr>Unter bestimmten Voraussetzungen ist eine Anmeldung möglich… </vt:lpstr>
      <vt:lpstr>Bewerbung für den Fortgeschrittenen M.Ed. (2. Semester)</vt:lpstr>
      <vt:lpstr>Übersicht Nachweise</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der Präsentation Arial Regular 48 pt</dc:title>
  <dc:creator>Kathrin Ulbricht</dc:creator>
  <cp:lastModifiedBy>Windows-Benutzer</cp:lastModifiedBy>
  <cp:revision>86</cp:revision>
  <dcterms:created xsi:type="dcterms:W3CDTF">2021-06-18T08:45:55Z</dcterms:created>
  <dcterms:modified xsi:type="dcterms:W3CDTF">2022-07-06T12:21:36Z</dcterms:modified>
</cp:coreProperties>
</file>