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9"/>
  </p:notesMasterIdLst>
  <p:handoutMasterIdLst>
    <p:handoutMasterId r:id="rId30"/>
  </p:handoutMasterIdLst>
  <p:sldIdLst>
    <p:sldId id="338" r:id="rId2"/>
    <p:sldId id="364" r:id="rId3"/>
    <p:sldId id="357" r:id="rId4"/>
    <p:sldId id="372" r:id="rId5"/>
    <p:sldId id="385" r:id="rId6"/>
    <p:sldId id="369" r:id="rId7"/>
    <p:sldId id="378" r:id="rId8"/>
    <p:sldId id="377" r:id="rId9"/>
    <p:sldId id="379" r:id="rId10"/>
    <p:sldId id="380" r:id="rId11"/>
    <p:sldId id="355" r:id="rId12"/>
    <p:sldId id="381" r:id="rId13"/>
    <p:sldId id="384" r:id="rId14"/>
    <p:sldId id="382" r:id="rId15"/>
    <p:sldId id="383" r:id="rId16"/>
    <p:sldId id="276" r:id="rId17"/>
    <p:sldId id="375" r:id="rId18"/>
    <p:sldId id="376" r:id="rId19"/>
    <p:sldId id="358" r:id="rId20"/>
    <p:sldId id="345" r:id="rId21"/>
    <p:sldId id="337" r:id="rId22"/>
    <p:sldId id="371" r:id="rId23"/>
    <p:sldId id="352" r:id="rId24"/>
    <p:sldId id="351" r:id="rId25"/>
    <p:sldId id="366" r:id="rId26"/>
    <p:sldId id="343" r:id="rId27"/>
    <p:sldId id="346" r:id="rId28"/>
  </p:sldIdLst>
  <p:sldSz cx="9144000" cy="6858000" type="screen4x3"/>
  <p:notesSz cx="9926638" cy="6797675"/>
  <p:defaultTextStyle>
    <a:defPPr>
      <a:defRPr lang="de-DE"/>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4"/>
    <a:srgbClr val="F4F2E8"/>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50" autoAdjust="0"/>
    <p:restoredTop sz="88479" autoAdjust="0"/>
  </p:normalViewPr>
  <p:slideViewPr>
    <p:cSldViewPr>
      <p:cViewPr varScale="1">
        <p:scale>
          <a:sx n="95" d="100"/>
          <a:sy n="95" d="100"/>
        </p:scale>
        <p:origin x="702" y="72"/>
      </p:cViewPr>
      <p:guideLst>
        <p:guide orient="horz" pos="2160"/>
        <p:guide pos="2880"/>
      </p:guideLst>
    </p:cSldViewPr>
  </p:slideViewPr>
  <p:outlineViewPr>
    <p:cViewPr>
      <p:scale>
        <a:sx n="33" d="100"/>
        <a:sy n="33" d="100"/>
      </p:scale>
      <p:origin x="0" y="-8244"/>
    </p:cViewPr>
  </p:outlineViewPr>
  <p:notesTextViewPr>
    <p:cViewPr>
      <p:scale>
        <a:sx n="1" d="1"/>
        <a:sy n="1" d="1"/>
      </p:scale>
      <p:origin x="0" y="0"/>
    </p:cViewPr>
  </p:notesTextViewPr>
  <p:sorterViewPr>
    <p:cViewPr>
      <p:scale>
        <a:sx n="200" d="100"/>
        <a:sy n="200" d="100"/>
      </p:scale>
      <p:origin x="0" y="-7356"/>
    </p:cViewPr>
  </p:sorterViewPr>
  <p:notesViewPr>
    <p:cSldViewPr>
      <p:cViewPr varScale="1">
        <p:scale>
          <a:sx n="117" d="100"/>
          <a:sy n="117" d="100"/>
        </p:scale>
        <p:origin x="2064" y="8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B93C19D1-D58F-41C5-AEAF-0CEB9A94EE86}" type="datetimeFigureOut">
              <a:rPr lang="de-DE" smtClean="0"/>
              <a:t>16.07.2020</a:t>
            </a:fld>
            <a:endParaRPr lang="de-DE"/>
          </a:p>
        </p:txBody>
      </p:sp>
      <p:sp>
        <p:nvSpPr>
          <p:cNvPr id="4" name="Fußzeilenplatzhalter 3"/>
          <p:cNvSpPr>
            <a:spLocks noGrp="1"/>
          </p:cNvSpPr>
          <p:nvPr>
            <p:ph type="ftr" sz="quarter" idx="2"/>
          </p:nvPr>
        </p:nvSpPr>
        <p:spPr>
          <a:xfrm>
            <a:off x="1" y="6456612"/>
            <a:ext cx="4301543" cy="33988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2799" y="6456612"/>
            <a:ext cx="4301543" cy="339884"/>
          </a:xfrm>
          <a:prstGeom prst="rect">
            <a:avLst/>
          </a:prstGeom>
        </p:spPr>
        <p:txBody>
          <a:bodyPr vert="horz" lIns="91440" tIns="45720" rIns="91440" bIns="45720" rtlCol="0" anchor="b"/>
          <a:lstStyle>
            <a:lvl1pPr algn="r">
              <a:defRPr sz="1200"/>
            </a:lvl1pPr>
          </a:lstStyle>
          <a:p>
            <a:fld id="{A04BFED3-7100-4BBD-A209-05588FCA1155}" type="slidenum">
              <a:rPr lang="de-DE" smtClean="0"/>
              <a:t>‹Nr.›</a:t>
            </a:fld>
            <a:endParaRPr lang="de-DE"/>
          </a:p>
        </p:txBody>
      </p:sp>
    </p:spTree>
    <p:extLst>
      <p:ext uri="{BB962C8B-B14F-4D97-AF65-F5344CB8AC3E}">
        <p14:creationId xmlns:p14="http://schemas.microsoft.com/office/powerpoint/2010/main" val="2971050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1574D8CB-3517-4F48-9117-E5CAC53F6AFD}" type="datetimeFigureOut">
              <a:rPr lang="de-DE" smtClean="0"/>
              <a:t>16.07.2020</a:t>
            </a:fld>
            <a:endParaRPr lang="de-DE"/>
          </a:p>
        </p:txBody>
      </p:sp>
      <p:sp>
        <p:nvSpPr>
          <p:cNvPr id="4" name="Folienbildplatzhalt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56612"/>
            <a:ext cx="4301543" cy="33988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2799" y="6456612"/>
            <a:ext cx="4301543" cy="339884"/>
          </a:xfrm>
          <a:prstGeom prst="rect">
            <a:avLst/>
          </a:prstGeom>
        </p:spPr>
        <p:txBody>
          <a:bodyPr vert="horz" lIns="91440" tIns="45720" rIns="91440" bIns="45720" rtlCol="0" anchor="b"/>
          <a:lstStyle>
            <a:lvl1pPr algn="r">
              <a:defRPr sz="1200"/>
            </a:lvl1pPr>
          </a:lstStyle>
          <a:p>
            <a:fld id="{030C2A7E-8CBE-498D-906D-3648407B3A68}" type="slidenum">
              <a:rPr lang="de-DE" smtClean="0"/>
              <a:t>‹Nr.›</a:t>
            </a:fld>
            <a:endParaRPr lang="de-DE"/>
          </a:p>
        </p:txBody>
      </p:sp>
    </p:spTree>
    <p:extLst>
      <p:ext uri="{BB962C8B-B14F-4D97-AF65-F5344CB8AC3E}">
        <p14:creationId xmlns:p14="http://schemas.microsoft.com/office/powerpoint/2010/main" val="286141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KU</a:t>
            </a:r>
          </a:p>
          <a:p>
            <a:r>
              <a:rPr lang="de-DE" dirty="0">
                <a:solidFill>
                  <a:srgbClr val="FF0000"/>
                </a:solidFill>
              </a:rPr>
              <a:t>Referentenansicht</a:t>
            </a:r>
          </a:p>
        </p:txBody>
      </p:sp>
      <p:sp>
        <p:nvSpPr>
          <p:cNvPr id="4" name="Foliennummernplatzhalter 3"/>
          <p:cNvSpPr>
            <a:spLocks noGrp="1"/>
          </p:cNvSpPr>
          <p:nvPr>
            <p:ph type="sldNum" sz="quarter" idx="10"/>
          </p:nvPr>
        </p:nvSpPr>
        <p:spPr/>
        <p:txBody>
          <a:bodyPr/>
          <a:lstStyle/>
          <a:p>
            <a:fld id="{030C2A7E-8CBE-498D-906D-3648407B3A68}" type="slidenum">
              <a:rPr lang="de-DE" smtClean="0"/>
              <a:t>1</a:t>
            </a:fld>
            <a:endParaRPr lang="de-DE"/>
          </a:p>
        </p:txBody>
      </p:sp>
    </p:spTree>
    <p:extLst>
      <p:ext uri="{BB962C8B-B14F-4D97-AF65-F5344CB8AC3E}">
        <p14:creationId xmlns:p14="http://schemas.microsoft.com/office/powerpoint/2010/main" val="2393588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10"/>
          </p:nvPr>
        </p:nvSpPr>
        <p:spPr/>
        <p:txBody>
          <a:bodyPr/>
          <a:lstStyle/>
          <a:p>
            <a:fld id="{030C2A7E-8CBE-498D-906D-3648407B3A68}" type="slidenum">
              <a:rPr lang="de-DE" smtClean="0"/>
              <a:t>12</a:t>
            </a:fld>
            <a:endParaRPr lang="de-DE"/>
          </a:p>
        </p:txBody>
      </p:sp>
    </p:spTree>
    <p:extLst>
      <p:ext uri="{BB962C8B-B14F-4D97-AF65-F5344CB8AC3E}">
        <p14:creationId xmlns:p14="http://schemas.microsoft.com/office/powerpoint/2010/main" val="164582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10"/>
          </p:nvPr>
        </p:nvSpPr>
        <p:spPr/>
        <p:txBody>
          <a:bodyPr/>
          <a:lstStyle/>
          <a:p>
            <a:fld id="{030C2A7E-8CBE-498D-906D-3648407B3A68}" type="slidenum">
              <a:rPr lang="de-DE" smtClean="0"/>
              <a:t>13</a:t>
            </a:fld>
            <a:endParaRPr lang="de-DE"/>
          </a:p>
        </p:txBody>
      </p:sp>
    </p:spTree>
    <p:extLst>
      <p:ext uri="{BB962C8B-B14F-4D97-AF65-F5344CB8AC3E}">
        <p14:creationId xmlns:p14="http://schemas.microsoft.com/office/powerpoint/2010/main" val="3375353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10"/>
          </p:nvPr>
        </p:nvSpPr>
        <p:spPr/>
        <p:txBody>
          <a:bodyPr/>
          <a:lstStyle/>
          <a:p>
            <a:fld id="{030C2A7E-8CBE-498D-906D-3648407B3A68}" type="slidenum">
              <a:rPr lang="de-DE" smtClean="0"/>
              <a:t>14</a:t>
            </a:fld>
            <a:endParaRPr lang="de-DE"/>
          </a:p>
        </p:txBody>
      </p:sp>
    </p:spTree>
    <p:extLst>
      <p:ext uri="{BB962C8B-B14F-4D97-AF65-F5344CB8AC3E}">
        <p14:creationId xmlns:p14="http://schemas.microsoft.com/office/powerpoint/2010/main" val="1849182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10"/>
          </p:nvPr>
        </p:nvSpPr>
        <p:spPr/>
        <p:txBody>
          <a:bodyPr/>
          <a:lstStyle/>
          <a:p>
            <a:fld id="{030C2A7E-8CBE-498D-906D-3648407B3A68}" type="slidenum">
              <a:rPr lang="de-DE" smtClean="0"/>
              <a:t>15</a:t>
            </a:fld>
            <a:endParaRPr lang="de-DE"/>
          </a:p>
        </p:txBody>
      </p:sp>
    </p:spTree>
    <p:extLst>
      <p:ext uri="{BB962C8B-B14F-4D97-AF65-F5344CB8AC3E}">
        <p14:creationId xmlns:p14="http://schemas.microsoft.com/office/powerpoint/2010/main" val="3119530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10"/>
          </p:nvPr>
        </p:nvSpPr>
        <p:spPr/>
        <p:txBody>
          <a:bodyPr/>
          <a:lstStyle/>
          <a:p>
            <a:fld id="{030C2A7E-8CBE-498D-906D-3648407B3A68}" type="slidenum">
              <a:rPr lang="de-DE" smtClean="0"/>
              <a:t>16</a:t>
            </a:fld>
            <a:endParaRPr lang="de-DE"/>
          </a:p>
        </p:txBody>
      </p:sp>
    </p:spTree>
    <p:extLst>
      <p:ext uri="{BB962C8B-B14F-4D97-AF65-F5344CB8AC3E}">
        <p14:creationId xmlns:p14="http://schemas.microsoft.com/office/powerpoint/2010/main" val="926388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10"/>
          </p:nvPr>
        </p:nvSpPr>
        <p:spPr/>
        <p:txBody>
          <a:bodyPr/>
          <a:lstStyle/>
          <a:p>
            <a:fld id="{030C2A7E-8CBE-498D-906D-3648407B3A68}" type="slidenum">
              <a:rPr lang="de-DE" smtClean="0"/>
              <a:t>17</a:t>
            </a:fld>
            <a:endParaRPr lang="de-DE"/>
          </a:p>
        </p:txBody>
      </p:sp>
    </p:spTree>
    <p:extLst>
      <p:ext uri="{BB962C8B-B14F-4D97-AF65-F5344CB8AC3E}">
        <p14:creationId xmlns:p14="http://schemas.microsoft.com/office/powerpoint/2010/main" val="47523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10"/>
          </p:nvPr>
        </p:nvSpPr>
        <p:spPr/>
        <p:txBody>
          <a:bodyPr/>
          <a:lstStyle/>
          <a:p>
            <a:fld id="{030C2A7E-8CBE-498D-906D-3648407B3A68}" type="slidenum">
              <a:rPr lang="de-DE" smtClean="0"/>
              <a:t>18</a:t>
            </a:fld>
            <a:endParaRPr lang="de-DE"/>
          </a:p>
        </p:txBody>
      </p:sp>
    </p:spTree>
    <p:extLst>
      <p:ext uri="{BB962C8B-B14F-4D97-AF65-F5344CB8AC3E}">
        <p14:creationId xmlns:p14="http://schemas.microsoft.com/office/powerpoint/2010/main" val="4241392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10"/>
          </p:nvPr>
        </p:nvSpPr>
        <p:spPr/>
        <p:txBody>
          <a:bodyPr/>
          <a:lstStyle/>
          <a:p>
            <a:fld id="{030C2A7E-8CBE-498D-906D-3648407B3A68}" type="slidenum">
              <a:rPr lang="de-DE" smtClean="0"/>
              <a:t>20</a:t>
            </a:fld>
            <a:endParaRPr lang="de-DE"/>
          </a:p>
        </p:txBody>
      </p:sp>
    </p:spTree>
    <p:extLst>
      <p:ext uri="{BB962C8B-B14F-4D97-AF65-F5344CB8AC3E}">
        <p14:creationId xmlns:p14="http://schemas.microsoft.com/office/powerpoint/2010/main" val="2906902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a:p>
            <a:r>
              <a:rPr lang="de-DE" dirty="0"/>
              <a:t>Klären Feedbackbogen</a:t>
            </a:r>
          </a:p>
          <a:p>
            <a:r>
              <a:rPr lang="de-DE" dirty="0"/>
              <a:t>+</a:t>
            </a:r>
            <a:r>
              <a:rPr lang="de-DE" baseline="0" dirty="0"/>
              <a:t> Flex </a:t>
            </a:r>
            <a:r>
              <a:rPr lang="de-DE" baseline="0" dirty="0" err="1"/>
              <a:t>now</a:t>
            </a:r>
            <a:r>
              <a:rPr lang="de-DE" baseline="0" dirty="0"/>
              <a:t> Anmeldungen</a:t>
            </a:r>
          </a:p>
        </p:txBody>
      </p:sp>
      <p:sp>
        <p:nvSpPr>
          <p:cNvPr id="4" name="Foliennummernplatzhalter 3"/>
          <p:cNvSpPr>
            <a:spLocks noGrp="1"/>
          </p:cNvSpPr>
          <p:nvPr>
            <p:ph type="sldNum" sz="quarter" idx="10"/>
          </p:nvPr>
        </p:nvSpPr>
        <p:spPr/>
        <p:txBody>
          <a:bodyPr/>
          <a:lstStyle/>
          <a:p>
            <a:fld id="{030C2A7E-8CBE-498D-906D-3648407B3A68}" type="slidenum">
              <a:rPr lang="de-DE" smtClean="0"/>
              <a:t>21</a:t>
            </a:fld>
            <a:endParaRPr lang="de-DE"/>
          </a:p>
        </p:txBody>
      </p:sp>
    </p:spTree>
    <p:extLst>
      <p:ext uri="{BB962C8B-B14F-4D97-AF65-F5344CB8AC3E}">
        <p14:creationId xmlns:p14="http://schemas.microsoft.com/office/powerpoint/2010/main" val="3862952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VAM</a:t>
            </a:r>
          </a:p>
        </p:txBody>
      </p:sp>
      <p:sp>
        <p:nvSpPr>
          <p:cNvPr id="4" name="Foliennummernplatzhalter 3"/>
          <p:cNvSpPr>
            <a:spLocks noGrp="1"/>
          </p:cNvSpPr>
          <p:nvPr>
            <p:ph type="sldNum" sz="quarter" idx="10"/>
          </p:nvPr>
        </p:nvSpPr>
        <p:spPr/>
        <p:txBody>
          <a:bodyPr/>
          <a:lstStyle/>
          <a:p>
            <a:fld id="{030C2A7E-8CBE-498D-906D-3648407B3A68}" type="slidenum">
              <a:rPr lang="de-DE" smtClean="0"/>
              <a:t>22</a:t>
            </a:fld>
            <a:endParaRPr lang="de-DE"/>
          </a:p>
        </p:txBody>
      </p:sp>
    </p:spTree>
    <p:extLst>
      <p:ext uri="{BB962C8B-B14F-4D97-AF65-F5344CB8AC3E}">
        <p14:creationId xmlns:p14="http://schemas.microsoft.com/office/powerpoint/2010/main" val="106269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dieser Infoveranstaltung:</a:t>
            </a:r>
          </a:p>
          <a:p>
            <a:pPr marL="171450" indent="-171450">
              <a:buFontTx/>
              <a:buChar char="-"/>
            </a:pPr>
            <a:r>
              <a:rPr lang="de-DE" dirty="0"/>
              <a:t>Zunächst</a:t>
            </a:r>
            <a:r>
              <a:rPr lang="de-DE" baseline="0" dirty="0"/>
              <a:t> allgemeine und für alle wichtige Informationen</a:t>
            </a:r>
          </a:p>
          <a:p>
            <a:pPr marL="171450" indent="-171450">
              <a:buFontTx/>
              <a:buChar char="-"/>
            </a:pPr>
            <a:r>
              <a:rPr lang="de-DE" baseline="0" dirty="0"/>
              <a:t>Dann Besonderheiten wie Härtefallanträge usw.</a:t>
            </a:r>
          </a:p>
          <a:p>
            <a:pPr marL="171450" indent="-171450">
              <a:buFontTx/>
              <a:buChar char="-"/>
            </a:pPr>
            <a:r>
              <a:rPr lang="de-DE" baseline="0" dirty="0"/>
              <a:t>Und häufig gestellte Fragen</a:t>
            </a:r>
            <a:endParaRPr lang="de-DE" dirty="0"/>
          </a:p>
        </p:txBody>
      </p:sp>
      <p:sp>
        <p:nvSpPr>
          <p:cNvPr id="4" name="Foliennummernplatzhalter 3"/>
          <p:cNvSpPr>
            <a:spLocks noGrp="1"/>
          </p:cNvSpPr>
          <p:nvPr>
            <p:ph type="sldNum" sz="quarter" idx="10"/>
          </p:nvPr>
        </p:nvSpPr>
        <p:spPr/>
        <p:txBody>
          <a:bodyPr/>
          <a:lstStyle/>
          <a:p>
            <a:fld id="{030C2A7E-8CBE-498D-906D-3648407B3A68}" type="slidenum">
              <a:rPr lang="de-DE" smtClean="0"/>
              <a:t>2</a:t>
            </a:fld>
            <a:endParaRPr lang="de-DE"/>
          </a:p>
        </p:txBody>
      </p:sp>
    </p:spTree>
    <p:extLst>
      <p:ext uri="{BB962C8B-B14F-4D97-AF65-F5344CB8AC3E}">
        <p14:creationId xmlns:p14="http://schemas.microsoft.com/office/powerpoint/2010/main" val="4034191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10"/>
          </p:nvPr>
        </p:nvSpPr>
        <p:spPr/>
        <p:txBody>
          <a:bodyPr/>
          <a:lstStyle/>
          <a:p>
            <a:fld id="{030C2A7E-8CBE-498D-906D-3648407B3A68}" type="slidenum">
              <a:rPr lang="de-DE" smtClean="0"/>
              <a:t>23</a:t>
            </a:fld>
            <a:endParaRPr lang="de-DE"/>
          </a:p>
        </p:txBody>
      </p:sp>
    </p:spTree>
    <p:extLst>
      <p:ext uri="{BB962C8B-B14F-4D97-AF65-F5344CB8AC3E}">
        <p14:creationId xmlns:p14="http://schemas.microsoft.com/office/powerpoint/2010/main" val="3368179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VAM</a:t>
            </a:r>
          </a:p>
        </p:txBody>
      </p:sp>
      <p:sp>
        <p:nvSpPr>
          <p:cNvPr id="4" name="Foliennummernplatzhalter 3"/>
          <p:cNvSpPr>
            <a:spLocks noGrp="1"/>
          </p:cNvSpPr>
          <p:nvPr>
            <p:ph type="sldNum" sz="quarter" idx="10"/>
          </p:nvPr>
        </p:nvSpPr>
        <p:spPr/>
        <p:txBody>
          <a:bodyPr/>
          <a:lstStyle/>
          <a:p>
            <a:fld id="{030C2A7E-8CBE-498D-906D-3648407B3A68}" type="slidenum">
              <a:rPr lang="de-DE" smtClean="0"/>
              <a:t>24</a:t>
            </a:fld>
            <a:endParaRPr lang="de-DE"/>
          </a:p>
        </p:txBody>
      </p:sp>
    </p:spTree>
    <p:extLst>
      <p:ext uri="{BB962C8B-B14F-4D97-AF65-F5344CB8AC3E}">
        <p14:creationId xmlns:p14="http://schemas.microsoft.com/office/powerpoint/2010/main" val="1107066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VAM</a:t>
            </a:r>
          </a:p>
        </p:txBody>
      </p:sp>
      <p:sp>
        <p:nvSpPr>
          <p:cNvPr id="4" name="Foliennummernplatzhalter 3"/>
          <p:cNvSpPr>
            <a:spLocks noGrp="1"/>
          </p:cNvSpPr>
          <p:nvPr>
            <p:ph type="sldNum" sz="quarter" idx="10"/>
          </p:nvPr>
        </p:nvSpPr>
        <p:spPr/>
        <p:txBody>
          <a:bodyPr/>
          <a:lstStyle/>
          <a:p>
            <a:fld id="{030C2A7E-8CBE-498D-906D-3648407B3A68}" type="slidenum">
              <a:rPr lang="de-DE" smtClean="0"/>
              <a:t>25</a:t>
            </a:fld>
            <a:endParaRPr lang="de-DE"/>
          </a:p>
        </p:txBody>
      </p:sp>
    </p:spTree>
    <p:extLst>
      <p:ext uri="{BB962C8B-B14F-4D97-AF65-F5344CB8AC3E}">
        <p14:creationId xmlns:p14="http://schemas.microsoft.com/office/powerpoint/2010/main" val="3368179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VAM</a:t>
            </a:r>
          </a:p>
        </p:txBody>
      </p:sp>
      <p:sp>
        <p:nvSpPr>
          <p:cNvPr id="4" name="Foliennummernplatzhalter 3"/>
          <p:cNvSpPr>
            <a:spLocks noGrp="1"/>
          </p:cNvSpPr>
          <p:nvPr>
            <p:ph type="sldNum" sz="quarter" idx="10"/>
          </p:nvPr>
        </p:nvSpPr>
        <p:spPr/>
        <p:txBody>
          <a:bodyPr/>
          <a:lstStyle/>
          <a:p>
            <a:fld id="{030C2A7E-8CBE-498D-906D-3648407B3A68}" type="slidenum">
              <a:rPr lang="de-DE" smtClean="0"/>
              <a:t>26</a:t>
            </a:fld>
            <a:endParaRPr lang="de-DE"/>
          </a:p>
        </p:txBody>
      </p:sp>
    </p:spTree>
    <p:extLst>
      <p:ext uri="{BB962C8B-B14F-4D97-AF65-F5344CB8AC3E}">
        <p14:creationId xmlns:p14="http://schemas.microsoft.com/office/powerpoint/2010/main" val="1932930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VAM</a:t>
            </a:r>
          </a:p>
        </p:txBody>
      </p:sp>
      <p:sp>
        <p:nvSpPr>
          <p:cNvPr id="4" name="Foliennummernplatzhalter 3"/>
          <p:cNvSpPr>
            <a:spLocks noGrp="1"/>
          </p:cNvSpPr>
          <p:nvPr>
            <p:ph type="sldNum" sz="quarter" idx="10"/>
          </p:nvPr>
        </p:nvSpPr>
        <p:spPr/>
        <p:txBody>
          <a:bodyPr/>
          <a:lstStyle/>
          <a:p>
            <a:fld id="{030C2A7E-8CBE-498D-906D-3648407B3A68}" type="slidenum">
              <a:rPr lang="de-DE" smtClean="0"/>
              <a:t>27</a:t>
            </a:fld>
            <a:endParaRPr lang="de-DE"/>
          </a:p>
        </p:txBody>
      </p:sp>
    </p:spTree>
    <p:extLst>
      <p:ext uri="{BB962C8B-B14F-4D97-AF65-F5344CB8AC3E}">
        <p14:creationId xmlns:p14="http://schemas.microsoft.com/office/powerpoint/2010/main" val="123073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10"/>
          </p:nvPr>
        </p:nvSpPr>
        <p:spPr/>
        <p:txBody>
          <a:bodyPr/>
          <a:lstStyle/>
          <a:p>
            <a:fld id="{030C2A7E-8CBE-498D-906D-3648407B3A68}" type="slidenum">
              <a:rPr lang="de-DE" smtClean="0"/>
              <a:t>4</a:t>
            </a:fld>
            <a:endParaRPr lang="de-DE"/>
          </a:p>
        </p:txBody>
      </p:sp>
    </p:spTree>
    <p:extLst>
      <p:ext uri="{BB962C8B-B14F-4D97-AF65-F5344CB8AC3E}">
        <p14:creationId xmlns:p14="http://schemas.microsoft.com/office/powerpoint/2010/main" val="244035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 – Vorschlag</a:t>
            </a:r>
            <a:r>
              <a:rPr lang="de-DE" baseline="0" dirty="0"/>
              <a:t> Variante</a:t>
            </a:r>
            <a:endParaRPr lang="de-DE" dirty="0"/>
          </a:p>
          <a:p>
            <a:r>
              <a:rPr lang="de-DE" dirty="0"/>
              <a:t>!!! Neues</a:t>
            </a:r>
            <a:r>
              <a:rPr lang="de-DE" baseline="0" dirty="0"/>
              <a:t> Verfahren, ev. Screenshot / Pfad auf Homepage (ev. 2 Folien für Führungszeugnis)</a:t>
            </a:r>
            <a:endParaRPr lang="de-DE" dirty="0"/>
          </a:p>
        </p:txBody>
      </p:sp>
      <p:sp>
        <p:nvSpPr>
          <p:cNvPr id="4" name="Foliennummernplatzhalter 3"/>
          <p:cNvSpPr>
            <a:spLocks noGrp="1"/>
          </p:cNvSpPr>
          <p:nvPr>
            <p:ph type="sldNum" sz="quarter" idx="10"/>
          </p:nvPr>
        </p:nvSpPr>
        <p:spPr/>
        <p:txBody>
          <a:bodyPr/>
          <a:lstStyle/>
          <a:p>
            <a:fld id="{030C2A7E-8CBE-498D-906D-3648407B3A68}" type="slidenum">
              <a:rPr lang="de-DE" smtClean="0"/>
              <a:t>6</a:t>
            </a:fld>
            <a:endParaRPr lang="de-DE"/>
          </a:p>
        </p:txBody>
      </p:sp>
    </p:spTree>
    <p:extLst>
      <p:ext uri="{BB962C8B-B14F-4D97-AF65-F5344CB8AC3E}">
        <p14:creationId xmlns:p14="http://schemas.microsoft.com/office/powerpoint/2010/main" val="369883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 – Vorschlag</a:t>
            </a:r>
            <a:r>
              <a:rPr lang="de-DE" baseline="0" dirty="0"/>
              <a:t> Variante</a:t>
            </a:r>
            <a:endParaRPr lang="de-DE" dirty="0"/>
          </a:p>
          <a:p>
            <a:r>
              <a:rPr lang="de-DE" dirty="0"/>
              <a:t>!!! Neues</a:t>
            </a:r>
            <a:r>
              <a:rPr lang="de-DE" baseline="0" dirty="0"/>
              <a:t> Verfahren, ev. Screenshot / Pfad auf Homepage (ev. 2 Folien für Führungszeugnis)</a:t>
            </a:r>
            <a:endParaRPr lang="de-DE" dirty="0"/>
          </a:p>
        </p:txBody>
      </p:sp>
      <p:sp>
        <p:nvSpPr>
          <p:cNvPr id="4" name="Foliennummernplatzhalter 3"/>
          <p:cNvSpPr>
            <a:spLocks noGrp="1"/>
          </p:cNvSpPr>
          <p:nvPr>
            <p:ph type="sldNum" sz="quarter" idx="10"/>
          </p:nvPr>
        </p:nvSpPr>
        <p:spPr/>
        <p:txBody>
          <a:bodyPr/>
          <a:lstStyle/>
          <a:p>
            <a:fld id="{030C2A7E-8CBE-498D-906D-3648407B3A68}" type="slidenum">
              <a:rPr lang="de-DE" smtClean="0"/>
              <a:t>7</a:t>
            </a:fld>
            <a:endParaRPr lang="de-DE"/>
          </a:p>
        </p:txBody>
      </p:sp>
    </p:spTree>
    <p:extLst>
      <p:ext uri="{BB962C8B-B14F-4D97-AF65-F5344CB8AC3E}">
        <p14:creationId xmlns:p14="http://schemas.microsoft.com/office/powerpoint/2010/main" val="3027017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 – Vorschlag</a:t>
            </a:r>
            <a:r>
              <a:rPr lang="de-DE" baseline="0" dirty="0"/>
              <a:t> Variante</a:t>
            </a:r>
            <a:endParaRPr lang="de-DE" dirty="0"/>
          </a:p>
          <a:p>
            <a:r>
              <a:rPr lang="de-DE" dirty="0"/>
              <a:t>!!! Neues</a:t>
            </a:r>
            <a:r>
              <a:rPr lang="de-DE" baseline="0" dirty="0"/>
              <a:t> Verfahren, ev. Screenshot / Pfad auf Homepage (ev. 2 Folien für Führungszeugnis)</a:t>
            </a:r>
            <a:endParaRPr lang="de-DE" dirty="0"/>
          </a:p>
        </p:txBody>
      </p:sp>
      <p:sp>
        <p:nvSpPr>
          <p:cNvPr id="4" name="Foliennummernplatzhalter 3"/>
          <p:cNvSpPr>
            <a:spLocks noGrp="1"/>
          </p:cNvSpPr>
          <p:nvPr>
            <p:ph type="sldNum" sz="quarter" idx="10"/>
          </p:nvPr>
        </p:nvSpPr>
        <p:spPr/>
        <p:txBody>
          <a:bodyPr/>
          <a:lstStyle/>
          <a:p>
            <a:fld id="{030C2A7E-8CBE-498D-906D-3648407B3A68}" type="slidenum">
              <a:rPr lang="de-DE" smtClean="0"/>
              <a:t>8</a:t>
            </a:fld>
            <a:endParaRPr lang="de-DE"/>
          </a:p>
        </p:txBody>
      </p:sp>
    </p:spTree>
    <p:extLst>
      <p:ext uri="{BB962C8B-B14F-4D97-AF65-F5344CB8AC3E}">
        <p14:creationId xmlns:p14="http://schemas.microsoft.com/office/powerpoint/2010/main" val="561877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 – Vorschlag</a:t>
            </a:r>
            <a:r>
              <a:rPr lang="de-DE" baseline="0" dirty="0"/>
              <a:t> Variante</a:t>
            </a:r>
            <a:endParaRPr lang="de-DE" dirty="0"/>
          </a:p>
          <a:p>
            <a:r>
              <a:rPr lang="de-DE" dirty="0"/>
              <a:t>!!! Neues</a:t>
            </a:r>
            <a:r>
              <a:rPr lang="de-DE" baseline="0" dirty="0"/>
              <a:t> Verfahren, ev. Screenshot / Pfad auf Homepage (ev. 2 Folien für Führungszeugnis)</a:t>
            </a:r>
            <a:endParaRPr lang="de-DE" dirty="0"/>
          </a:p>
        </p:txBody>
      </p:sp>
      <p:sp>
        <p:nvSpPr>
          <p:cNvPr id="4" name="Foliennummernplatzhalter 3"/>
          <p:cNvSpPr>
            <a:spLocks noGrp="1"/>
          </p:cNvSpPr>
          <p:nvPr>
            <p:ph type="sldNum" sz="quarter" idx="10"/>
          </p:nvPr>
        </p:nvSpPr>
        <p:spPr/>
        <p:txBody>
          <a:bodyPr/>
          <a:lstStyle/>
          <a:p>
            <a:fld id="{030C2A7E-8CBE-498D-906D-3648407B3A68}" type="slidenum">
              <a:rPr lang="de-DE" smtClean="0"/>
              <a:t>9</a:t>
            </a:fld>
            <a:endParaRPr lang="de-DE"/>
          </a:p>
        </p:txBody>
      </p:sp>
    </p:spTree>
    <p:extLst>
      <p:ext uri="{BB962C8B-B14F-4D97-AF65-F5344CB8AC3E}">
        <p14:creationId xmlns:p14="http://schemas.microsoft.com/office/powerpoint/2010/main" val="326540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 – Vorschlag</a:t>
            </a:r>
            <a:r>
              <a:rPr lang="de-DE" baseline="0" dirty="0"/>
              <a:t> Variante</a:t>
            </a:r>
            <a:endParaRPr lang="de-DE" dirty="0"/>
          </a:p>
          <a:p>
            <a:r>
              <a:rPr lang="de-DE" dirty="0"/>
              <a:t>!!! Neues</a:t>
            </a:r>
            <a:r>
              <a:rPr lang="de-DE" baseline="0" dirty="0"/>
              <a:t> Verfahren, ev. Screenshot / Pfad auf Homepage (ev. 2 Folien für Führungszeugnis)</a:t>
            </a:r>
            <a:endParaRPr lang="de-DE" dirty="0"/>
          </a:p>
        </p:txBody>
      </p:sp>
      <p:sp>
        <p:nvSpPr>
          <p:cNvPr id="4" name="Foliennummernplatzhalter 3"/>
          <p:cNvSpPr>
            <a:spLocks noGrp="1"/>
          </p:cNvSpPr>
          <p:nvPr>
            <p:ph type="sldNum" sz="quarter" idx="10"/>
          </p:nvPr>
        </p:nvSpPr>
        <p:spPr/>
        <p:txBody>
          <a:bodyPr/>
          <a:lstStyle/>
          <a:p>
            <a:fld id="{030C2A7E-8CBE-498D-906D-3648407B3A68}" type="slidenum">
              <a:rPr lang="de-DE" smtClean="0"/>
              <a:t>10</a:t>
            </a:fld>
            <a:endParaRPr lang="de-DE"/>
          </a:p>
        </p:txBody>
      </p:sp>
    </p:spTree>
    <p:extLst>
      <p:ext uri="{BB962C8B-B14F-4D97-AF65-F5344CB8AC3E}">
        <p14:creationId xmlns:p14="http://schemas.microsoft.com/office/powerpoint/2010/main" val="2239486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MK</a:t>
            </a:r>
          </a:p>
        </p:txBody>
      </p:sp>
      <p:sp>
        <p:nvSpPr>
          <p:cNvPr id="4" name="Foliennummernplatzhalter 3"/>
          <p:cNvSpPr>
            <a:spLocks noGrp="1"/>
          </p:cNvSpPr>
          <p:nvPr>
            <p:ph type="sldNum" sz="quarter" idx="10"/>
          </p:nvPr>
        </p:nvSpPr>
        <p:spPr/>
        <p:txBody>
          <a:bodyPr/>
          <a:lstStyle/>
          <a:p>
            <a:fld id="{030C2A7E-8CBE-498D-906D-3648407B3A68}" type="slidenum">
              <a:rPr lang="de-DE" smtClean="0"/>
              <a:t>11</a:t>
            </a:fld>
            <a:endParaRPr lang="de-DE"/>
          </a:p>
        </p:txBody>
      </p:sp>
    </p:spTree>
    <p:extLst>
      <p:ext uri="{BB962C8B-B14F-4D97-AF65-F5344CB8AC3E}">
        <p14:creationId xmlns:p14="http://schemas.microsoft.com/office/powerpoint/2010/main" val="378522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828800"/>
            <a:ext cx="7772400" cy="1600200"/>
          </a:xfrm>
        </p:spPr>
        <p:txBody>
          <a:bodyPr/>
          <a:lstStyle>
            <a:lvl1pPr>
              <a:defRPr/>
            </a:lvl1pPr>
          </a:lstStyle>
          <a:p>
            <a:pPr lvl="0"/>
            <a:r>
              <a:rPr lang="de-DE" altLang="en-US" noProof="0"/>
              <a:t>Titelmasterformat durch Klicken bearbeiten</a:t>
            </a:r>
          </a:p>
        </p:txBody>
      </p:sp>
      <p:sp>
        <p:nvSpPr>
          <p:cNvPr id="7171" name="Rectangle 3"/>
          <p:cNvSpPr>
            <a:spLocks noGrp="1" noChangeArrowheads="1"/>
          </p:cNvSpPr>
          <p:nvPr>
            <p:ph type="subTitle" idx="1"/>
          </p:nvPr>
        </p:nvSpPr>
        <p:spPr>
          <a:xfrm>
            <a:off x="1143000" y="3886200"/>
            <a:ext cx="6781800" cy="1981200"/>
          </a:xfrm>
        </p:spPr>
        <p:txBody>
          <a:bodyPr/>
          <a:lstStyle>
            <a:lvl1pPr marL="0" indent="0" algn="ctr">
              <a:buFontTx/>
              <a:buNone/>
              <a:defRPr sz="3600"/>
            </a:lvl1pPr>
          </a:lstStyle>
          <a:p>
            <a:pPr lvl="0"/>
            <a:r>
              <a:rPr lang="de-DE" altLang="en-US" noProof="0" dirty="0"/>
              <a:t>Formatvorlage des Untertitelmasters durch Klicken bearbeiten</a:t>
            </a:r>
          </a:p>
        </p:txBody>
      </p:sp>
      <p:sp>
        <p:nvSpPr>
          <p:cNvPr id="2" name="Rechteck 1"/>
          <p:cNvSpPr/>
          <p:nvPr userDrawn="1"/>
        </p:nvSpPr>
        <p:spPr bwMode="auto">
          <a:xfrm>
            <a:off x="5364088" y="6237312"/>
            <a:ext cx="1584176" cy="432048"/>
          </a:xfrm>
          <a:prstGeom prst="rect">
            <a:avLst/>
          </a:prstGeom>
          <a:solidFill>
            <a:srgbClr val="F4F2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9" name="Rechteck 8"/>
          <p:cNvSpPr/>
          <p:nvPr userDrawn="1"/>
        </p:nvSpPr>
        <p:spPr bwMode="auto">
          <a:xfrm>
            <a:off x="2339752" y="6309320"/>
            <a:ext cx="208256" cy="216024"/>
          </a:xfrm>
          <a:prstGeom prst="rect">
            <a:avLst/>
          </a:prstGeom>
          <a:solidFill>
            <a:srgbClr val="F4F2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3" name="Rechteck 2"/>
          <p:cNvSpPr/>
          <p:nvPr userDrawn="1"/>
        </p:nvSpPr>
        <p:spPr bwMode="auto">
          <a:xfrm>
            <a:off x="107504" y="332656"/>
            <a:ext cx="1800200" cy="35098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7172" name="Line 4"/>
          <p:cNvSpPr>
            <a:spLocks noChangeShapeType="1"/>
          </p:cNvSpPr>
          <p:nvPr/>
        </p:nvSpPr>
        <p:spPr bwMode="auto">
          <a:xfrm>
            <a:off x="0" y="75565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89551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04800" y="981472"/>
            <a:ext cx="8534400" cy="1295400"/>
          </a:xfrm>
        </p:spPr>
        <p:txBody>
          <a:bodyPr/>
          <a:lstStyle/>
          <a:p>
            <a:r>
              <a:rPr lang="de-DE" dirty="0"/>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28820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5600" y="838200"/>
            <a:ext cx="2133600" cy="5105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04800" y="838200"/>
            <a:ext cx="6248400" cy="5105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6480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04800" y="980728"/>
            <a:ext cx="8534400" cy="1295400"/>
          </a:xfrm>
        </p:spPr>
        <p:txBody>
          <a:bodyPr/>
          <a:lstStyle>
            <a:lvl1pPr>
              <a:defRPr sz="4000" cap="small" baseline="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7347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6696744" cy="504056"/>
          </a:xfrm>
        </p:spPr>
        <p:txBody>
          <a:bodyPr/>
          <a:lstStyle>
            <a:lvl1pPr algn="l">
              <a:defRPr sz="2800" cap="small" baseline="0"/>
            </a:lvl1pPr>
          </a:lstStyle>
          <a:p>
            <a:r>
              <a:rPr lang="de-DE" dirty="0"/>
              <a:t>Titelmasterformat durch Klicken</a:t>
            </a:r>
          </a:p>
        </p:txBody>
      </p:sp>
      <p:sp>
        <p:nvSpPr>
          <p:cNvPr id="3" name="Inhaltsplatzhalter 2"/>
          <p:cNvSpPr>
            <a:spLocks noGrp="1"/>
          </p:cNvSpPr>
          <p:nvPr>
            <p:ph idx="1"/>
          </p:nvPr>
        </p:nvSpPr>
        <p:spPr>
          <a:xfrm>
            <a:off x="304800" y="836712"/>
            <a:ext cx="8534400" cy="510688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5560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68081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04800" y="981472"/>
            <a:ext cx="8534400" cy="1295400"/>
          </a:xfrm>
        </p:spPr>
        <p:txBody>
          <a:bodyPr/>
          <a:lstStyle/>
          <a:p>
            <a:r>
              <a:rPr lang="de-DE" dirty="0"/>
              <a:t>Titelmasterformat durch Klicken bearbeiten</a:t>
            </a:r>
          </a:p>
        </p:txBody>
      </p:sp>
      <p:sp>
        <p:nvSpPr>
          <p:cNvPr id="3" name="Inhaltsplatzhalter 2"/>
          <p:cNvSpPr>
            <a:spLocks noGrp="1"/>
          </p:cNvSpPr>
          <p:nvPr>
            <p:ph sz="half" idx="1"/>
          </p:nvPr>
        </p:nvSpPr>
        <p:spPr>
          <a:xfrm>
            <a:off x="304800" y="2362200"/>
            <a:ext cx="4191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2362200"/>
            <a:ext cx="4191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648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052736"/>
            <a:ext cx="4040188" cy="10501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extplatzhalter 2"/>
          <p:cNvSpPr>
            <a:spLocks noGrp="1"/>
          </p:cNvSpPr>
          <p:nvPr>
            <p:ph type="body" idx="10"/>
          </p:nvPr>
        </p:nvSpPr>
        <p:spPr>
          <a:xfrm>
            <a:off x="4644008" y="1052736"/>
            <a:ext cx="4040188" cy="10501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Tree>
    <p:extLst>
      <p:ext uri="{BB962C8B-B14F-4D97-AF65-F5344CB8AC3E}">
        <p14:creationId xmlns:p14="http://schemas.microsoft.com/office/powerpoint/2010/main" val="10750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04800" y="981472"/>
            <a:ext cx="8534400" cy="1295400"/>
          </a:xfrm>
        </p:spPr>
        <p:txBody>
          <a:bodyPr/>
          <a:lstStyle/>
          <a:p>
            <a:r>
              <a:rPr lang="de-DE" dirty="0"/>
              <a:t>Titelmasterformat durch Klicken bearbeiten</a:t>
            </a:r>
          </a:p>
        </p:txBody>
      </p:sp>
    </p:spTree>
    <p:extLst>
      <p:ext uri="{BB962C8B-B14F-4D97-AF65-F5344CB8AC3E}">
        <p14:creationId xmlns:p14="http://schemas.microsoft.com/office/powerpoint/2010/main" val="248011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15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67544" y="1052736"/>
            <a:ext cx="3009600" cy="864096"/>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1052736"/>
            <a:ext cx="5111750" cy="5073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 bearbeiten</a:t>
            </a:r>
          </a:p>
        </p:txBody>
      </p:sp>
    </p:spTree>
    <p:extLst>
      <p:ext uri="{BB962C8B-B14F-4D97-AF65-F5344CB8AC3E}">
        <p14:creationId xmlns:p14="http://schemas.microsoft.com/office/powerpoint/2010/main" val="256468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04800" y="838200"/>
            <a:ext cx="8534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en-US"/>
              <a:t>Hier klicken, um Master-Titelformat zu bearbeiten</a:t>
            </a:r>
          </a:p>
        </p:txBody>
      </p:sp>
      <p:sp>
        <p:nvSpPr>
          <p:cNvPr id="6147" name="Rectangle 3"/>
          <p:cNvSpPr>
            <a:spLocks noGrp="1" noChangeArrowheads="1"/>
          </p:cNvSpPr>
          <p:nvPr>
            <p:ph type="body" idx="1"/>
          </p:nvPr>
        </p:nvSpPr>
        <p:spPr bwMode="auto">
          <a:xfrm>
            <a:off x="304800" y="2362200"/>
            <a:ext cx="8534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a:t>Hier klicken, um Master-Textformat zu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2" name="Rechteck 1"/>
          <p:cNvSpPr/>
          <p:nvPr userDrawn="1"/>
        </p:nvSpPr>
        <p:spPr bwMode="auto">
          <a:xfrm>
            <a:off x="5364088" y="6237312"/>
            <a:ext cx="1584176" cy="432048"/>
          </a:xfrm>
          <a:prstGeom prst="rect">
            <a:avLst/>
          </a:prstGeom>
          <a:solidFill>
            <a:srgbClr val="F4F2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9" name="Rechteck 8"/>
          <p:cNvSpPr/>
          <p:nvPr userDrawn="1"/>
        </p:nvSpPr>
        <p:spPr bwMode="auto">
          <a:xfrm>
            <a:off x="2339752" y="6300206"/>
            <a:ext cx="360040" cy="216024"/>
          </a:xfrm>
          <a:prstGeom prst="rect">
            <a:avLst/>
          </a:prstGeom>
          <a:solidFill>
            <a:srgbClr val="F4F2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6148" name="Line 4"/>
          <p:cNvSpPr>
            <a:spLocks noChangeShapeType="1"/>
          </p:cNvSpPr>
          <p:nvPr/>
        </p:nvSpPr>
        <p:spPr bwMode="auto">
          <a:xfrm>
            <a:off x="0" y="75565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3" name="Grafik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323674" y="95224"/>
            <a:ext cx="1515526" cy="60764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6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uni-bremen.de/zflb"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zflb.praxisbuero@uni-bremen.d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www.uni-bremen.de/zflb"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uni-bremen.de/zflb/lehramtsstudium/schulpraktika/praxissemester/praxissemester-teilnahme-fuer-ba-studierend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uni-bremen.de/zf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bremerhaven.de/de/leben-arbeiten/bildung-forschung/schule/schulen-in-bremerhaven.26307.html" TargetMode="External"/><Relationship Id="rId4" Type="http://schemas.openxmlformats.org/officeDocument/2006/relationships/hyperlink" Target="http://www.bildung.bremen.de/schulwegweiser-371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4a"/><Relationship Id="rId7" Type="http://schemas.openxmlformats.org/officeDocument/2006/relationships/hyperlink" Target="http://www.uni-bremen.de/zflb" TargetMode="External"/><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hyperlink" Target="http://www.uni-bremen.de/zflb"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276872"/>
            <a:ext cx="7772400" cy="1600200"/>
          </a:xfrm>
        </p:spPr>
        <p:txBody>
          <a:bodyPr/>
          <a:lstStyle/>
          <a:p>
            <a:r>
              <a:rPr lang="de-DE" dirty="0"/>
              <a:t>Informationen zum Praxissemester 2021</a:t>
            </a:r>
            <a:br>
              <a:rPr lang="de-DE" dirty="0"/>
            </a:br>
            <a:r>
              <a:rPr lang="de-DE" dirty="0"/>
              <a:t>- Anmeldung -</a:t>
            </a:r>
          </a:p>
        </p:txBody>
      </p:sp>
    </p:spTree>
    <p:extLst>
      <p:ext uri="{BB962C8B-B14F-4D97-AF65-F5344CB8AC3E}">
        <p14:creationId xmlns:p14="http://schemas.microsoft.com/office/powerpoint/2010/main" val="1107584294"/>
      </p:ext>
    </p:extLst>
  </p:cSld>
  <p:clrMapOvr>
    <a:masterClrMapping/>
  </p:clrMapOvr>
  <mc:AlternateContent xmlns:mc="http://schemas.openxmlformats.org/markup-compatibility/2006">
    <mc:Choice xmlns:p14="http://schemas.microsoft.com/office/powerpoint/2010/main" Requires="p14">
      <p:transition spd="slow" p14:dur="2000" advTm="13133"/>
    </mc:Choice>
    <mc:Fallback>
      <p:transition spd="slow" advTm="1313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04800" y="813706"/>
            <a:ext cx="8534400" cy="791344"/>
          </a:xfrm>
        </p:spPr>
        <p:txBody>
          <a:bodyPr/>
          <a:lstStyle/>
          <a:p>
            <a:r>
              <a:rPr lang="de-DE" sz="3200" cap="small" dirty="0"/>
              <a:t>Masernschutz II</a:t>
            </a:r>
          </a:p>
        </p:txBody>
      </p:sp>
      <p:sp>
        <p:nvSpPr>
          <p:cNvPr id="5" name="Inhaltsplatzhalter 4"/>
          <p:cNvSpPr>
            <a:spLocks noGrp="1"/>
          </p:cNvSpPr>
          <p:nvPr>
            <p:ph sz="half" idx="1"/>
          </p:nvPr>
        </p:nvSpPr>
        <p:spPr>
          <a:xfrm>
            <a:off x="755576" y="1628800"/>
            <a:ext cx="7992888" cy="4320480"/>
          </a:xfrm>
        </p:spPr>
        <p:txBody>
          <a:bodyPr anchor="ctr"/>
          <a:lstStyle/>
          <a:p>
            <a:pPr marL="0" indent="0">
              <a:buNone/>
            </a:pPr>
            <a:r>
              <a:rPr lang="de-DE" sz="1800" b="1" dirty="0"/>
              <a:t>Nachweise Masernschutz II</a:t>
            </a:r>
            <a:endParaRPr lang="de-DE" sz="1600" dirty="0"/>
          </a:p>
          <a:p>
            <a:pPr lvl="0">
              <a:buFont typeface="+mj-lt"/>
              <a:buAutoNum type="arabicPeriod" startAt="3"/>
            </a:pPr>
            <a:r>
              <a:rPr lang="de-DE" sz="1800" u="sng" dirty="0"/>
              <a:t>Medizinische Kontraindikation</a:t>
            </a:r>
            <a:endParaRPr lang="de-DE" sz="1800" dirty="0"/>
          </a:p>
          <a:p>
            <a:pPr marL="400050" lvl="1" indent="0">
              <a:buNone/>
            </a:pPr>
            <a:r>
              <a:rPr lang="de-DE" sz="1800" dirty="0"/>
              <a:t>Kann eine Impfung aus medizinischen Gründen nicht erfolgen, ist ein kostenpflichtiges ärztliches Zeugnis erforderlich.</a:t>
            </a:r>
          </a:p>
          <a:p>
            <a:pPr lvl="0">
              <a:buFont typeface="+mj-lt"/>
              <a:buAutoNum type="arabicPeriod" startAt="4"/>
            </a:pPr>
            <a:r>
              <a:rPr lang="de-DE" sz="1800" u="sng" dirty="0"/>
              <a:t>Geburtsjahr vor 1971</a:t>
            </a:r>
            <a:r>
              <a:rPr lang="de-DE" sz="1800" dirty="0"/>
              <a:t>: </a:t>
            </a:r>
          </a:p>
          <a:p>
            <a:pPr marL="400050" lvl="1" indent="0">
              <a:buNone/>
            </a:pPr>
            <a:r>
              <a:rPr lang="de-DE" sz="1800" dirty="0"/>
              <a:t>Es ist kein Masernschutznachweis erforderlich, bitte weisen Sie Ihr Geburtsdatum über einen offiziellen Lichtbildausweis nach.</a:t>
            </a:r>
          </a:p>
          <a:p>
            <a:pPr lvl="0">
              <a:buFont typeface="+mj-lt"/>
              <a:buAutoNum type="arabicPeriod" startAt="5"/>
            </a:pPr>
            <a:r>
              <a:rPr lang="de-DE" sz="1800" u="sng" dirty="0"/>
              <a:t>Bescheinigung anderer Einrichtungen</a:t>
            </a:r>
            <a:endParaRPr lang="de-DE" sz="1800" dirty="0"/>
          </a:p>
          <a:p>
            <a:pPr marL="400050" lvl="1" indent="0">
              <a:buNone/>
            </a:pPr>
            <a:r>
              <a:rPr lang="de-DE" sz="1800" dirty="0"/>
              <a:t>Falls Sie den Nachweis über den Masernschutz bereits gegenüber einer anderen staatlichen Stelle geführt haben, wird eine Bescheinigung dieser Stelle als Nachweis akzeptiert. Solche Stellen sind bspw. Schulen, Kindertagesstätten, Krankenhäuser.</a:t>
            </a:r>
          </a:p>
          <a:p>
            <a:pPr marL="800100" lvl="2" indent="0">
              <a:buNone/>
            </a:pPr>
            <a:r>
              <a:rPr lang="de-DE" sz="1800" dirty="0"/>
              <a:t>→ Die Bescheinigung ist von der Leitung der Einrichtung zu erstellen und Bedarf ansonsten keiner besonderen Form.</a:t>
            </a:r>
          </a:p>
          <a:p>
            <a:pPr lvl="1">
              <a:spcBef>
                <a:spcPts val="0"/>
              </a:spcBef>
              <a:spcAft>
                <a:spcPts val="600"/>
              </a:spcAft>
            </a:pPr>
            <a:endParaRPr lang="de-DE" sz="1600" dirty="0"/>
          </a:p>
        </p:txBody>
      </p:sp>
    </p:spTree>
    <p:extLst>
      <p:ext uri="{BB962C8B-B14F-4D97-AF65-F5344CB8AC3E}">
        <p14:creationId xmlns:p14="http://schemas.microsoft.com/office/powerpoint/2010/main" val="19561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04800" y="692696"/>
            <a:ext cx="8534400" cy="791344"/>
          </a:xfrm>
        </p:spPr>
        <p:txBody>
          <a:bodyPr/>
          <a:lstStyle/>
          <a:p>
            <a:r>
              <a:rPr lang="de-DE" sz="3600" cap="small" dirty="0"/>
              <a:t>Vorlage Nachweise I</a:t>
            </a:r>
            <a:endParaRPr lang="de-DE" sz="3200" cap="small" dirty="0"/>
          </a:p>
        </p:txBody>
      </p:sp>
      <p:sp>
        <p:nvSpPr>
          <p:cNvPr id="5" name="Inhaltsplatzhalter 4"/>
          <p:cNvSpPr>
            <a:spLocks noGrp="1"/>
          </p:cNvSpPr>
          <p:nvPr>
            <p:ph sz="half" idx="1"/>
          </p:nvPr>
        </p:nvSpPr>
        <p:spPr>
          <a:xfrm>
            <a:off x="688846" y="2564904"/>
            <a:ext cx="8136904" cy="2304256"/>
          </a:xfrm>
          <a:noFill/>
        </p:spPr>
        <p:txBody>
          <a:bodyPr anchor="ctr"/>
          <a:lstStyle/>
          <a:p>
            <a:pPr marL="0" indent="0">
              <a:spcBef>
                <a:spcPts val="0"/>
              </a:spcBef>
              <a:spcAft>
                <a:spcPts val="600"/>
              </a:spcAft>
              <a:buNone/>
            </a:pPr>
            <a:endParaRPr lang="de-DE" sz="2000" dirty="0"/>
          </a:p>
          <a:p>
            <a:pPr marL="0" indent="0">
              <a:spcBef>
                <a:spcPts val="0"/>
              </a:spcBef>
              <a:spcAft>
                <a:spcPts val="600"/>
              </a:spcAft>
              <a:buNone/>
            </a:pPr>
            <a:r>
              <a:rPr lang="de-DE" sz="2000" dirty="0"/>
              <a:t>WANN: 		Im Anmeldezeitraum </a:t>
            </a:r>
            <a:r>
              <a:rPr lang="de-DE" sz="2000" b="1" dirty="0"/>
              <a:t>1.-15.11.2020</a:t>
            </a:r>
          </a:p>
          <a:p>
            <a:pPr marL="0" indent="0">
              <a:spcBef>
                <a:spcPts val="0"/>
              </a:spcBef>
              <a:spcAft>
                <a:spcPts val="600"/>
              </a:spcAft>
              <a:buNone/>
            </a:pPr>
            <a:endParaRPr lang="de-DE" sz="2000" b="1" dirty="0"/>
          </a:p>
          <a:p>
            <a:pPr marL="0" indent="0">
              <a:spcBef>
                <a:spcPts val="0"/>
              </a:spcBef>
              <a:spcAft>
                <a:spcPts val="600"/>
              </a:spcAft>
              <a:buNone/>
            </a:pPr>
            <a:r>
              <a:rPr lang="de-DE" sz="2000" dirty="0"/>
              <a:t>WELCHE:	1. Erweitertes Führungszeugnisses</a:t>
            </a:r>
          </a:p>
          <a:p>
            <a:pPr marL="0" indent="0">
              <a:spcBef>
                <a:spcPts val="0"/>
              </a:spcBef>
              <a:spcAft>
                <a:spcPts val="600"/>
              </a:spcAft>
              <a:buNone/>
            </a:pPr>
            <a:r>
              <a:rPr lang="de-DE" sz="2000" dirty="0"/>
              <a:t>		2. Maserschutz</a:t>
            </a:r>
          </a:p>
          <a:p>
            <a:pPr marL="0" indent="0">
              <a:spcBef>
                <a:spcPts val="0"/>
              </a:spcBef>
              <a:spcAft>
                <a:spcPts val="600"/>
              </a:spcAft>
              <a:buNone/>
            </a:pPr>
            <a:r>
              <a:rPr lang="de-DE" sz="2000" dirty="0"/>
              <a:t>		3. Immatrikulationsbescheinigung </a:t>
            </a:r>
          </a:p>
          <a:p>
            <a:pPr marL="0" indent="0">
              <a:spcBef>
                <a:spcPts val="0"/>
              </a:spcBef>
              <a:spcAft>
                <a:spcPts val="600"/>
              </a:spcAft>
              <a:buNone/>
            </a:pPr>
            <a:endParaRPr lang="de-DE" sz="2000" dirty="0">
              <a:highlight>
                <a:srgbClr val="FFFF00"/>
              </a:highlight>
            </a:endParaRPr>
          </a:p>
          <a:p>
            <a:pPr marL="0" indent="0">
              <a:spcBef>
                <a:spcPts val="0"/>
              </a:spcBef>
              <a:spcAft>
                <a:spcPts val="600"/>
              </a:spcAft>
              <a:buNone/>
            </a:pPr>
            <a:r>
              <a:rPr lang="de-DE" sz="2000" dirty="0"/>
              <a:t>	Optional: Härtefallantrag mit Nachweis</a:t>
            </a:r>
          </a:p>
          <a:p>
            <a:pPr marL="0" indent="0">
              <a:spcBef>
                <a:spcPts val="0"/>
              </a:spcBef>
              <a:spcAft>
                <a:spcPts val="600"/>
              </a:spcAft>
              <a:buNone/>
            </a:pPr>
            <a:r>
              <a:rPr lang="de-DE" sz="2000" dirty="0"/>
              <a:t>		  Formular ‚Praxissemester außerhalb Bremens‘</a:t>
            </a:r>
          </a:p>
          <a:p>
            <a:pPr marL="0" indent="0">
              <a:spcBef>
                <a:spcPts val="0"/>
              </a:spcBef>
              <a:spcAft>
                <a:spcPts val="600"/>
              </a:spcAft>
              <a:buNone/>
            </a:pPr>
            <a:r>
              <a:rPr lang="de-DE" sz="2000" dirty="0"/>
              <a:t>		  Nachweise für BA-Studierende (CP und 				  Abgabe Bachelorarbeit)</a:t>
            </a:r>
            <a:endParaRPr lang="de-DE" sz="1600" dirty="0"/>
          </a:p>
          <a:p>
            <a:pPr marL="0" indent="0">
              <a:spcBef>
                <a:spcPts val="0"/>
              </a:spcBef>
              <a:spcAft>
                <a:spcPts val="600"/>
              </a:spcAft>
              <a:buNone/>
            </a:pPr>
            <a:endParaRPr lang="de-DE" sz="1600" dirty="0"/>
          </a:p>
          <a:p>
            <a:pPr lvl="1">
              <a:spcBef>
                <a:spcPts val="0"/>
              </a:spcBef>
              <a:spcAft>
                <a:spcPts val="600"/>
              </a:spcAft>
            </a:pPr>
            <a:endParaRPr lang="de-DE" sz="1600" dirty="0"/>
          </a:p>
        </p:txBody>
      </p:sp>
      <p:sp>
        <p:nvSpPr>
          <p:cNvPr id="6" name="Textfeld 5">
            <a:extLst>
              <a:ext uri="{FF2B5EF4-FFF2-40B4-BE49-F238E27FC236}">
                <a16:creationId xmlns:a16="http://schemas.microsoft.com/office/drawing/2014/main" id="{59401D56-E386-49D7-A0B4-5702C5AEAF45}"/>
              </a:ext>
            </a:extLst>
          </p:cNvPr>
          <p:cNvSpPr txBox="1"/>
          <p:nvPr/>
        </p:nvSpPr>
        <p:spPr>
          <a:xfrm>
            <a:off x="5976664" y="5487615"/>
            <a:ext cx="291581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sz="1800" dirty="0">
                <a:latin typeface="+mn-lt"/>
              </a:rPr>
              <a:t>Optionale Nachweise: siehe gesonderte Informationen auf der </a:t>
            </a:r>
            <a:r>
              <a:rPr lang="de-DE" sz="1800" dirty="0" err="1">
                <a:latin typeface="+mn-lt"/>
              </a:rPr>
              <a:t>ZfLB</a:t>
            </a:r>
            <a:r>
              <a:rPr lang="de-DE" sz="1800" dirty="0">
                <a:latin typeface="+mn-lt"/>
              </a:rPr>
              <a:t>-Homepage.  </a:t>
            </a:r>
          </a:p>
        </p:txBody>
      </p:sp>
    </p:spTree>
    <p:extLst>
      <p:ext uri="{BB962C8B-B14F-4D97-AF65-F5344CB8AC3E}">
        <p14:creationId xmlns:p14="http://schemas.microsoft.com/office/powerpoint/2010/main" val="409329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04800" y="692696"/>
            <a:ext cx="8534400" cy="791344"/>
          </a:xfrm>
        </p:spPr>
        <p:txBody>
          <a:bodyPr/>
          <a:lstStyle/>
          <a:p>
            <a:r>
              <a:rPr lang="de-DE" sz="3600" cap="small" dirty="0"/>
              <a:t>Vorlage Nachweise II</a:t>
            </a:r>
            <a:endParaRPr lang="de-DE" sz="3200" cap="small" dirty="0"/>
          </a:p>
        </p:txBody>
      </p:sp>
      <p:sp>
        <p:nvSpPr>
          <p:cNvPr id="5" name="Inhaltsplatzhalter 4"/>
          <p:cNvSpPr>
            <a:spLocks noGrp="1"/>
          </p:cNvSpPr>
          <p:nvPr>
            <p:ph sz="half" idx="1"/>
          </p:nvPr>
        </p:nvSpPr>
        <p:spPr>
          <a:xfrm>
            <a:off x="539552" y="836712"/>
            <a:ext cx="8136904" cy="5832648"/>
          </a:xfrm>
          <a:noFill/>
        </p:spPr>
        <p:txBody>
          <a:bodyPr anchor="ctr"/>
          <a:lstStyle/>
          <a:p>
            <a:pPr marL="0" indent="0">
              <a:spcBef>
                <a:spcPts val="0"/>
              </a:spcBef>
              <a:spcAft>
                <a:spcPts val="600"/>
              </a:spcAft>
              <a:buNone/>
            </a:pPr>
            <a:endParaRPr lang="de-DE" sz="2000" dirty="0"/>
          </a:p>
          <a:p>
            <a:pPr marL="0" indent="0">
              <a:spcBef>
                <a:spcPts val="0"/>
              </a:spcBef>
              <a:spcAft>
                <a:spcPts val="600"/>
              </a:spcAft>
              <a:buNone/>
            </a:pPr>
            <a:r>
              <a:rPr lang="de-DE" sz="2000" dirty="0"/>
              <a:t>WIE: 	</a:t>
            </a:r>
            <a:r>
              <a:rPr lang="de-DE" sz="2000" dirty="0">
                <a:solidFill>
                  <a:srgbClr val="C00000"/>
                </a:solidFill>
              </a:rPr>
              <a:t>Regulär </a:t>
            </a:r>
            <a:r>
              <a:rPr lang="de-DE" sz="2000" dirty="0"/>
              <a:t>erfolgt die Vorlage der Nachweise persönlich im 	Praxisbüro </a:t>
            </a:r>
          </a:p>
          <a:p>
            <a:pPr marL="0" indent="0">
              <a:spcBef>
                <a:spcPts val="0"/>
              </a:spcBef>
              <a:spcAft>
                <a:spcPts val="600"/>
              </a:spcAft>
              <a:buNone/>
            </a:pPr>
            <a:endParaRPr lang="de-DE" sz="1050" dirty="0"/>
          </a:p>
          <a:p>
            <a:pPr marL="0" indent="0">
              <a:spcBef>
                <a:spcPts val="0"/>
              </a:spcBef>
              <a:spcAft>
                <a:spcPts val="600"/>
              </a:spcAft>
              <a:buNone/>
            </a:pPr>
            <a:r>
              <a:rPr lang="de-DE" sz="2000" dirty="0"/>
              <a:t>	Da aktuell unklar ist, ob das Praxisbüro im Anmeldungszeitraum 	eine Sprechstunde anbieten kann, finden Sie nachfolgend 	alternative Formen zur Vorlage der Nachweise </a:t>
            </a:r>
          </a:p>
          <a:p>
            <a:pPr marL="0" indent="0">
              <a:spcBef>
                <a:spcPts val="0"/>
              </a:spcBef>
              <a:spcAft>
                <a:spcPts val="600"/>
              </a:spcAft>
              <a:buNone/>
            </a:pPr>
            <a:endParaRPr lang="de-DE" sz="900" dirty="0"/>
          </a:p>
          <a:p>
            <a:pPr marL="0" indent="0">
              <a:spcBef>
                <a:spcPts val="0"/>
              </a:spcBef>
              <a:spcAft>
                <a:spcPts val="600"/>
              </a:spcAft>
              <a:buNone/>
            </a:pPr>
            <a:r>
              <a:rPr lang="de-DE" sz="2000" dirty="0"/>
              <a:t>	Zum jeweils aktuellen Stand der Sprechstunde: siehe </a:t>
            </a:r>
            <a:r>
              <a:rPr lang="de-DE" sz="2000" dirty="0">
                <a:sym typeface="Wingdings" panose="05000000000000000000" pitchFamily="2" charset="2"/>
              </a:rPr>
              <a:t>unter 	</a:t>
            </a:r>
            <a:r>
              <a:rPr lang="de-DE" sz="2000" dirty="0">
                <a:sym typeface="Wingdings" panose="05000000000000000000" pitchFamily="2" charset="2"/>
                <a:hlinkClick r:id="rId3"/>
              </a:rPr>
              <a:t>www.uni-bremen.de/zflb</a:t>
            </a:r>
            <a:r>
              <a:rPr lang="de-DE" sz="2000" dirty="0">
                <a:sym typeface="Wingdings" panose="05000000000000000000" pitchFamily="2" charset="2"/>
              </a:rPr>
              <a:t>  Lehramtsstudium  Praxissemester 	2021</a:t>
            </a:r>
          </a:p>
          <a:p>
            <a:pPr marL="0" indent="0">
              <a:spcBef>
                <a:spcPts val="0"/>
              </a:spcBef>
              <a:spcAft>
                <a:spcPts val="0"/>
              </a:spcAft>
              <a:buNone/>
            </a:pPr>
            <a:endParaRPr lang="de-DE" sz="1000" dirty="0">
              <a:sym typeface="Wingdings" panose="05000000000000000000" pitchFamily="2" charset="2"/>
            </a:endParaRPr>
          </a:p>
          <a:p>
            <a:pPr marL="0" indent="0">
              <a:spcBef>
                <a:spcPts val="0"/>
              </a:spcBef>
              <a:spcAft>
                <a:spcPts val="600"/>
              </a:spcAft>
              <a:buNone/>
            </a:pPr>
            <a:r>
              <a:rPr lang="de-DE" sz="2000" dirty="0">
                <a:sym typeface="Wingdings" panose="05000000000000000000" pitchFamily="2" charset="2"/>
              </a:rPr>
              <a:t>	</a:t>
            </a:r>
            <a:r>
              <a:rPr lang="de-DE" sz="2000" dirty="0">
                <a:solidFill>
                  <a:srgbClr val="C00000"/>
                </a:solidFill>
                <a:sym typeface="Wingdings" panose="05000000000000000000" pitchFamily="2" charset="2"/>
              </a:rPr>
              <a:t>Wird die Sprechstunde angeboten, ist der Nachweis in 	alternativen Form nur in Rücksprache möglich</a:t>
            </a:r>
            <a:endParaRPr lang="de-DE" sz="2000" dirty="0">
              <a:solidFill>
                <a:srgbClr val="C00000"/>
              </a:solidFill>
            </a:endParaRPr>
          </a:p>
        </p:txBody>
      </p:sp>
    </p:spTree>
    <p:extLst>
      <p:ext uri="{BB962C8B-B14F-4D97-AF65-F5344CB8AC3E}">
        <p14:creationId xmlns:p14="http://schemas.microsoft.com/office/powerpoint/2010/main" val="295819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04800" y="692696"/>
            <a:ext cx="8534400" cy="791344"/>
          </a:xfrm>
        </p:spPr>
        <p:txBody>
          <a:bodyPr/>
          <a:lstStyle/>
          <a:p>
            <a:r>
              <a:rPr lang="de-DE" sz="3600" cap="small" dirty="0"/>
              <a:t>Vorlage Nachweise III</a:t>
            </a:r>
            <a:endParaRPr lang="de-DE" sz="3200" cap="small" dirty="0"/>
          </a:p>
        </p:txBody>
      </p:sp>
      <p:sp>
        <p:nvSpPr>
          <p:cNvPr id="5" name="Inhaltsplatzhalter 4"/>
          <p:cNvSpPr>
            <a:spLocks noGrp="1"/>
          </p:cNvSpPr>
          <p:nvPr>
            <p:ph sz="half" idx="1"/>
          </p:nvPr>
        </p:nvSpPr>
        <p:spPr>
          <a:xfrm>
            <a:off x="539552" y="2276872"/>
            <a:ext cx="8136904" cy="2304256"/>
          </a:xfrm>
          <a:noFill/>
        </p:spPr>
        <p:txBody>
          <a:bodyPr anchor="ctr"/>
          <a:lstStyle/>
          <a:p>
            <a:pPr marL="0" indent="0">
              <a:spcBef>
                <a:spcPts val="0"/>
              </a:spcBef>
              <a:spcAft>
                <a:spcPts val="600"/>
              </a:spcAft>
              <a:buNone/>
            </a:pPr>
            <a:endParaRPr lang="de-DE" sz="2000" dirty="0"/>
          </a:p>
          <a:p>
            <a:pPr marL="514350" indent="-514350">
              <a:spcBef>
                <a:spcPts val="0"/>
              </a:spcBef>
              <a:spcAft>
                <a:spcPts val="600"/>
              </a:spcAft>
              <a:buAutoNum type="romanUcPeriod"/>
            </a:pPr>
            <a:r>
              <a:rPr lang="de-DE" sz="2400" dirty="0"/>
              <a:t>Alternative Formen zur Vorlage der Nachweise </a:t>
            </a:r>
            <a:r>
              <a:rPr lang="de-DE" sz="2400" dirty="0">
                <a:solidFill>
                  <a:srgbClr val="C00000"/>
                </a:solidFill>
              </a:rPr>
              <a:t>falls keine Sprechstunde angeboten werden kann</a:t>
            </a:r>
            <a:r>
              <a:rPr lang="de-DE" sz="2400" dirty="0"/>
              <a:t> -</a:t>
            </a:r>
            <a:r>
              <a:rPr lang="de-DE" sz="1800" dirty="0"/>
              <a:t> bitte möglichst gebündelt einsenden/abgeben:</a:t>
            </a:r>
          </a:p>
          <a:p>
            <a:pPr marL="0" indent="0">
              <a:spcBef>
                <a:spcPts val="0"/>
              </a:spcBef>
              <a:spcAft>
                <a:spcPts val="600"/>
              </a:spcAft>
              <a:buNone/>
            </a:pPr>
            <a:endParaRPr lang="de-DE" sz="1800" dirty="0"/>
          </a:p>
          <a:p>
            <a:pPr>
              <a:spcBef>
                <a:spcPts val="0"/>
              </a:spcBef>
              <a:spcAft>
                <a:spcPts val="600"/>
              </a:spcAft>
            </a:pPr>
            <a:r>
              <a:rPr lang="de-DE" sz="2400" dirty="0"/>
              <a:t>Erweitertes Führungszeugnis</a:t>
            </a:r>
          </a:p>
          <a:p>
            <a:pPr lvl="1">
              <a:spcBef>
                <a:spcPts val="0"/>
              </a:spcBef>
              <a:spcAft>
                <a:spcPts val="600"/>
              </a:spcAft>
            </a:pPr>
            <a:r>
              <a:rPr lang="de-DE" sz="1800" dirty="0"/>
              <a:t>im Original per Post an das Praxisbüro</a:t>
            </a:r>
          </a:p>
          <a:p>
            <a:pPr lvl="1">
              <a:spcBef>
                <a:spcPts val="0"/>
              </a:spcBef>
              <a:spcAft>
                <a:spcPts val="600"/>
              </a:spcAft>
            </a:pPr>
            <a:r>
              <a:rPr lang="de-DE" sz="1800" dirty="0"/>
              <a:t>Falls Rücksendung gewünscht: frankierten Rückumschlag beilegen, andernfalls wird das Führungszeugnis vernichtet</a:t>
            </a:r>
          </a:p>
          <a:p>
            <a:pPr marL="457200" lvl="1" indent="0">
              <a:spcBef>
                <a:spcPts val="0"/>
              </a:spcBef>
              <a:spcAft>
                <a:spcPts val="600"/>
              </a:spcAft>
              <a:buNone/>
            </a:pPr>
            <a:endParaRPr lang="de-DE" sz="1800" dirty="0"/>
          </a:p>
          <a:p>
            <a:pPr>
              <a:spcBef>
                <a:spcPts val="0"/>
              </a:spcBef>
              <a:spcAft>
                <a:spcPts val="600"/>
              </a:spcAft>
            </a:pPr>
            <a:r>
              <a:rPr lang="de-DE" sz="2400" dirty="0"/>
              <a:t>Immatrikulationsbescheinigung</a:t>
            </a:r>
          </a:p>
          <a:p>
            <a:pPr lvl="1">
              <a:spcBef>
                <a:spcPts val="0"/>
              </a:spcBef>
              <a:spcAft>
                <a:spcPts val="600"/>
              </a:spcAft>
            </a:pPr>
            <a:r>
              <a:rPr lang="de-DE" sz="1800" dirty="0"/>
              <a:t>in Kopie per Post/als Scan an das Praxisbüro</a:t>
            </a:r>
          </a:p>
        </p:txBody>
      </p:sp>
    </p:spTree>
    <p:extLst>
      <p:ext uri="{BB962C8B-B14F-4D97-AF65-F5344CB8AC3E}">
        <p14:creationId xmlns:p14="http://schemas.microsoft.com/office/powerpoint/2010/main" val="16370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04800" y="692696"/>
            <a:ext cx="8534400" cy="791344"/>
          </a:xfrm>
        </p:spPr>
        <p:txBody>
          <a:bodyPr/>
          <a:lstStyle/>
          <a:p>
            <a:r>
              <a:rPr lang="de-DE" sz="3600" cap="small" dirty="0"/>
              <a:t>Vorlage Nachweise IV</a:t>
            </a:r>
            <a:endParaRPr lang="de-DE" sz="3200" cap="small" dirty="0"/>
          </a:p>
        </p:txBody>
      </p:sp>
      <p:sp>
        <p:nvSpPr>
          <p:cNvPr id="5" name="Inhaltsplatzhalter 4"/>
          <p:cNvSpPr>
            <a:spLocks noGrp="1"/>
          </p:cNvSpPr>
          <p:nvPr>
            <p:ph sz="half" idx="1"/>
          </p:nvPr>
        </p:nvSpPr>
        <p:spPr>
          <a:xfrm>
            <a:off x="539552" y="2276872"/>
            <a:ext cx="8136904" cy="2304256"/>
          </a:xfrm>
          <a:noFill/>
        </p:spPr>
        <p:txBody>
          <a:bodyPr anchor="ctr"/>
          <a:lstStyle/>
          <a:p>
            <a:pPr marL="0" indent="0">
              <a:spcBef>
                <a:spcPts val="0"/>
              </a:spcBef>
              <a:spcAft>
                <a:spcPts val="600"/>
              </a:spcAft>
              <a:buNone/>
            </a:pPr>
            <a:endParaRPr lang="de-DE" sz="2000" dirty="0"/>
          </a:p>
          <a:p>
            <a:pPr marL="0" indent="0">
              <a:spcBef>
                <a:spcPts val="0"/>
              </a:spcBef>
              <a:spcAft>
                <a:spcPts val="600"/>
              </a:spcAft>
              <a:buNone/>
            </a:pPr>
            <a:r>
              <a:rPr lang="de-DE" sz="2400" dirty="0"/>
              <a:t>II. Alternative Formen zur Vorlage der Nachweise</a:t>
            </a:r>
            <a:r>
              <a:rPr lang="de-DE" sz="1800" dirty="0"/>
              <a:t> – bitte möglichst gebündelt einsenden/abgeben:</a:t>
            </a:r>
          </a:p>
          <a:p>
            <a:pPr>
              <a:spcBef>
                <a:spcPts val="0"/>
              </a:spcBef>
              <a:spcAft>
                <a:spcPts val="600"/>
              </a:spcAft>
            </a:pPr>
            <a:r>
              <a:rPr lang="de-DE" sz="2000" dirty="0"/>
              <a:t>Maserschutz </a:t>
            </a:r>
            <a:r>
              <a:rPr lang="de-DE" sz="1600" dirty="0"/>
              <a:t>(</a:t>
            </a:r>
            <a:r>
              <a:rPr lang="de-DE" sz="1600" u="sng" dirty="0"/>
              <a:t>einer</a:t>
            </a:r>
            <a:r>
              <a:rPr lang="de-DE" sz="1600" dirty="0"/>
              <a:t> der folgenden Nachweise)</a:t>
            </a:r>
            <a:endParaRPr lang="de-DE" sz="2000" dirty="0"/>
          </a:p>
          <a:p>
            <a:pPr marL="800100" lvl="1" indent="-342900">
              <a:spcBef>
                <a:spcPts val="0"/>
              </a:spcBef>
              <a:spcAft>
                <a:spcPts val="600"/>
              </a:spcAft>
              <a:buFont typeface="+mj-lt"/>
              <a:buAutoNum type="arabicPeriod"/>
            </a:pPr>
            <a:r>
              <a:rPr lang="de-DE" sz="1800" dirty="0"/>
              <a:t>Nachweis per Impfpass ist nur in persönlicher Sprechstunde (keine Kopien!!!), sofern diese angeboten wird </a:t>
            </a:r>
          </a:p>
          <a:p>
            <a:pPr marL="800100" lvl="1" indent="-342900">
              <a:spcBef>
                <a:spcPts val="0"/>
              </a:spcBef>
              <a:spcAft>
                <a:spcPts val="600"/>
              </a:spcAft>
              <a:buFont typeface="+mj-lt"/>
              <a:buAutoNum type="arabicPeriod"/>
            </a:pPr>
            <a:r>
              <a:rPr lang="de-DE" sz="1800" dirty="0"/>
              <a:t>+ 3. Ärztliches Zeugnis über Impfstatus/Immunität/Medizinische Kontraindikation im Original per Post an das Praxisbüro (falls Rücksendung gewünscht: frankierten Rückumschlag beilegen, andernfalls wird der Nachweis vernichtet)</a:t>
            </a:r>
          </a:p>
          <a:p>
            <a:pPr marL="800100" lvl="1" indent="-342900">
              <a:spcBef>
                <a:spcPts val="0"/>
              </a:spcBef>
              <a:spcAft>
                <a:spcPts val="600"/>
              </a:spcAft>
              <a:buFont typeface="+mj-lt"/>
              <a:buAutoNum type="arabicPeriod" startAt="4"/>
            </a:pPr>
            <a:r>
              <a:rPr lang="de-DE" sz="1800" dirty="0"/>
              <a:t>Vor 1971 geboren als Kopie/Scan an das Praxisbüro oder vereinbaren Sie einen Termin für einen Videochat (</a:t>
            </a:r>
            <a:r>
              <a:rPr lang="de-DE" sz="1800" dirty="0" err="1"/>
              <a:t>StarLeaf</a:t>
            </a:r>
            <a:r>
              <a:rPr lang="de-DE" sz="1800" dirty="0"/>
              <a:t> - Webcam erforderlich)</a:t>
            </a:r>
          </a:p>
          <a:p>
            <a:pPr marL="800100" lvl="1" indent="-342900">
              <a:spcBef>
                <a:spcPts val="0"/>
              </a:spcBef>
              <a:spcAft>
                <a:spcPts val="600"/>
              </a:spcAft>
              <a:buFont typeface="+mj-lt"/>
              <a:buAutoNum type="arabicPeriod" startAt="4"/>
            </a:pPr>
            <a:r>
              <a:rPr lang="de-DE" sz="1800" dirty="0"/>
              <a:t>Bescheinigung anderer Einrichtungen im Original per Post an das Praxisbüro (falls Rücksendung gewünscht: frankierten Rückumschlag beilegen, andernfalls wird der Nachweis vernichtet)</a:t>
            </a:r>
          </a:p>
        </p:txBody>
      </p:sp>
    </p:spTree>
    <p:extLst>
      <p:ext uri="{BB962C8B-B14F-4D97-AF65-F5344CB8AC3E}">
        <p14:creationId xmlns:p14="http://schemas.microsoft.com/office/powerpoint/2010/main" val="423423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04800" y="692696"/>
            <a:ext cx="8534400" cy="791344"/>
          </a:xfrm>
        </p:spPr>
        <p:txBody>
          <a:bodyPr/>
          <a:lstStyle/>
          <a:p>
            <a:r>
              <a:rPr lang="de-DE" sz="3600" cap="small" dirty="0"/>
              <a:t>Übersicht Nachweise V</a:t>
            </a:r>
            <a:endParaRPr lang="de-DE" sz="3200" cap="small" dirty="0"/>
          </a:p>
        </p:txBody>
      </p:sp>
      <p:sp>
        <p:nvSpPr>
          <p:cNvPr id="5" name="Inhaltsplatzhalter 4"/>
          <p:cNvSpPr>
            <a:spLocks noGrp="1"/>
          </p:cNvSpPr>
          <p:nvPr>
            <p:ph sz="half" idx="1"/>
          </p:nvPr>
        </p:nvSpPr>
        <p:spPr>
          <a:xfrm>
            <a:off x="503548" y="2564904"/>
            <a:ext cx="8136904" cy="2304256"/>
          </a:xfrm>
          <a:noFill/>
        </p:spPr>
        <p:txBody>
          <a:bodyPr anchor="ctr"/>
          <a:lstStyle/>
          <a:p>
            <a:pPr marL="0" indent="0">
              <a:spcBef>
                <a:spcPts val="0"/>
              </a:spcBef>
              <a:spcAft>
                <a:spcPts val="600"/>
              </a:spcAft>
              <a:buNone/>
            </a:pPr>
            <a:endParaRPr lang="de-DE" sz="2000" dirty="0"/>
          </a:p>
          <a:p>
            <a:pPr marL="0" indent="0">
              <a:spcBef>
                <a:spcPts val="0"/>
              </a:spcBef>
              <a:spcAft>
                <a:spcPts val="600"/>
              </a:spcAft>
              <a:buNone/>
            </a:pPr>
            <a:r>
              <a:rPr lang="de-DE" sz="2400" dirty="0"/>
              <a:t>III. Alternative Formen zur Vorlage der Nachweise</a:t>
            </a:r>
            <a:r>
              <a:rPr lang="de-DE" sz="1800" dirty="0"/>
              <a:t> – bitte möglichst gebündelt einsenden/abgeben:</a:t>
            </a:r>
          </a:p>
          <a:p>
            <a:pPr>
              <a:spcBef>
                <a:spcPts val="0"/>
              </a:spcBef>
              <a:spcAft>
                <a:spcPts val="600"/>
              </a:spcAft>
            </a:pPr>
            <a:r>
              <a:rPr lang="de-DE" sz="2400" dirty="0"/>
              <a:t>Härtefall</a:t>
            </a:r>
          </a:p>
          <a:p>
            <a:pPr lvl="1">
              <a:spcBef>
                <a:spcPts val="0"/>
              </a:spcBef>
              <a:spcAft>
                <a:spcPts val="600"/>
              </a:spcAft>
            </a:pPr>
            <a:r>
              <a:rPr lang="de-DE" sz="1800" dirty="0"/>
              <a:t>Härtefallantrag in Kopie per Post/als Scan an das Praxisbüro</a:t>
            </a:r>
          </a:p>
          <a:p>
            <a:pPr lvl="1">
              <a:spcBef>
                <a:spcPts val="0"/>
              </a:spcBef>
              <a:spcAft>
                <a:spcPts val="600"/>
              </a:spcAft>
            </a:pPr>
            <a:r>
              <a:rPr lang="de-DE" sz="1800" dirty="0"/>
              <a:t>Nachweise (Geburtsurkunde, Schwerbehindertenausweis usw.) in Kopie per Post/als Scan an das Praxisbüro</a:t>
            </a:r>
          </a:p>
          <a:p>
            <a:pPr lvl="1">
              <a:spcBef>
                <a:spcPts val="0"/>
              </a:spcBef>
              <a:spcAft>
                <a:spcPts val="600"/>
              </a:spcAft>
            </a:pPr>
            <a:r>
              <a:rPr lang="de-DE" sz="1800" dirty="0"/>
              <a:t>Ggf. Formular zur Durchführung außerhalb Bremens in Kopie per Post/als Scan an das Praxisbüro; statt Unterschriften werden auch Bestätigungsmails in Cc an </a:t>
            </a:r>
            <a:r>
              <a:rPr lang="de-DE" sz="1800" dirty="0">
                <a:hlinkClick r:id="rId3"/>
              </a:rPr>
              <a:t>zflb.praxisbuero@uni-bremen.de</a:t>
            </a:r>
            <a:r>
              <a:rPr lang="de-DE" sz="1800" dirty="0"/>
              <a:t> akzeptiert</a:t>
            </a:r>
          </a:p>
          <a:p>
            <a:pPr>
              <a:spcBef>
                <a:spcPts val="0"/>
              </a:spcBef>
              <a:spcAft>
                <a:spcPts val="600"/>
              </a:spcAft>
            </a:pPr>
            <a:r>
              <a:rPr lang="de-DE" sz="2400" dirty="0"/>
              <a:t>Nachweise für Bachelorstudierende</a:t>
            </a:r>
          </a:p>
          <a:p>
            <a:pPr lvl="1">
              <a:spcBef>
                <a:spcPts val="0"/>
              </a:spcBef>
              <a:spcAft>
                <a:spcPts val="600"/>
              </a:spcAft>
            </a:pPr>
            <a:r>
              <a:rPr lang="de-DE" sz="1800" dirty="0"/>
              <a:t>162 </a:t>
            </a:r>
            <a:r>
              <a:rPr lang="de-DE" sz="1800" dirty="0" err="1"/>
              <a:t>Credit</a:t>
            </a:r>
            <a:r>
              <a:rPr lang="de-DE" sz="1800" dirty="0"/>
              <a:t> Points: </a:t>
            </a:r>
            <a:r>
              <a:rPr lang="de-DE" sz="1800" dirty="0" err="1"/>
              <a:t>Transcript</a:t>
            </a:r>
            <a:r>
              <a:rPr lang="de-DE" sz="1800" dirty="0"/>
              <a:t> </a:t>
            </a:r>
            <a:r>
              <a:rPr lang="de-DE" sz="1800" dirty="0" err="1"/>
              <a:t>of</a:t>
            </a:r>
            <a:r>
              <a:rPr lang="de-DE" sz="1800" dirty="0"/>
              <a:t> Records und ergänzende Leistungsnachweise in Kopie per Post/als Scan an das Praxisbüro</a:t>
            </a:r>
          </a:p>
          <a:p>
            <a:pPr lvl="1">
              <a:spcBef>
                <a:spcPts val="0"/>
              </a:spcBef>
              <a:spcAft>
                <a:spcPts val="600"/>
              </a:spcAft>
            </a:pPr>
            <a:r>
              <a:rPr lang="de-DE" sz="1800" dirty="0"/>
              <a:t>Abgabe der Bachelorarbeit in Kopie per Post/als Scan an das Praxisbüro</a:t>
            </a:r>
          </a:p>
          <a:p>
            <a:pPr lvl="1">
              <a:spcBef>
                <a:spcPts val="0"/>
              </a:spcBef>
              <a:spcAft>
                <a:spcPts val="600"/>
              </a:spcAft>
            </a:pPr>
            <a:endParaRPr lang="de-DE" sz="1600" dirty="0"/>
          </a:p>
          <a:p>
            <a:pPr>
              <a:spcBef>
                <a:spcPts val="0"/>
              </a:spcBef>
              <a:spcAft>
                <a:spcPts val="600"/>
              </a:spcAft>
            </a:pPr>
            <a:endParaRPr lang="de-DE" sz="2000" dirty="0"/>
          </a:p>
        </p:txBody>
      </p:sp>
    </p:spTree>
    <p:extLst>
      <p:ext uri="{BB962C8B-B14F-4D97-AF65-F5344CB8AC3E}">
        <p14:creationId xmlns:p14="http://schemas.microsoft.com/office/powerpoint/2010/main" val="46839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04799" y="620688"/>
            <a:ext cx="8534400" cy="791344"/>
          </a:xfrm>
        </p:spPr>
        <p:txBody>
          <a:bodyPr/>
          <a:lstStyle/>
          <a:p>
            <a:r>
              <a:rPr lang="de-DE" sz="3600" cap="small" dirty="0"/>
              <a:t>Zeitablauf Anmeldung I</a:t>
            </a:r>
          </a:p>
        </p:txBody>
      </p:sp>
      <p:graphicFrame>
        <p:nvGraphicFramePr>
          <p:cNvPr id="2" name="Tabelle 2">
            <a:extLst>
              <a:ext uri="{FF2B5EF4-FFF2-40B4-BE49-F238E27FC236}">
                <a16:creationId xmlns:a16="http://schemas.microsoft.com/office/drawing/2014/main" id="{7B545E8C-92D9-499D-B577-C5188E149936}"/>
              </a:ext>
            </a:extLst>
          </p:cNvPr>
          <p:cNvGraphicFramePr>
            <a:graphicFrameLocks noGrp="1"/>
          </p:cNvGraphicFramePr>
          <p:nvPr>
            <p:extLst>
              <p:ext uri="{D42A27DB-BD31-4B8C-83A1-F6EECF244321}">
                <p14:modId xmlns:p14="http://schemas.microsoft.com/office/powerpoint/2010/main" val="2660332785"/>
              </p:ext>
            </p:extLst>
          </p:nvPr>
        </p:nvGraphicFramePr>
        <p:xfrm>
          <a:off x="539551" y="1365592"/>
          <a:ext cx="8064895" cy="4871720"/>
        </p:xfrm>
        <a:graphic>
          <a:graphicData uri="http://schemas.openxmlformats.org/drawingml/2006/table">
            <a:tbl>
              <a:tblPr firstRow="1" bandRow="1">
                <a:tableStyleId>{5C22544A-7EE6-4342-B048-85BDC9FD1C3A}</a:tableStyleId>
              </a:tblPr>
              <a:tblGrid>
                <a:gridCol w="1025191">
                  <a:extLst>
                    <a:ext uri="{9D8B030D-6E8A-4147-A177-3AD203B41FA5}">
                      <a16:colId xmlns:a16="http://schemas.microsoft.com/office/drawing/2014/main" val="1902592495"/>
                    </a:ext>
                  </a:extLst>
                </a:gridCol>
                <a:gridCol w="1080120">
                  <a:extLst>
                    <a:ext uri="{9D8B030D-6E8A-4147-A177-3AD203B41FA5}">
                      <a16:colId xmlns:a16="http://schemas.microsoft.com/office/drawing/2014/main" val="398204456"/>
                    </a:ext>
                  </a:extLst>
                </a:gridCol>
                <a:gridCol w="1495089">
                  <a:extLst>
                    <a:ext uri="{9D8B030D-6E8A-4147-A177-3AD203B41FA5}">
                      <a16:colId xmlns:a16="http://schemas.microsoft.com/office/drawing/2014/main" val="900870447"/>
                    </a:ext>
                  </a:extLst>
                </a:gridCol>
                <a:gridCol w="1080120">
                  <a:extLst>
                    <a:ext uri="{9D8B030D-6E8A-4147-A177-3AD203B41FA5}">
                      <a16:colId xmlns:a16="http://schemas.microsoft.com/office/drawing/2014/main" val="3324580855"/>
                    </a:ext>
                  </a:extLst>
                </a:gridCol>
                <a:gridCol w="3384375">
                  <a:extLst>
                    <a:ext uri="{9D8B030D-6E8A-4147-A177-3AD203B41FA5}">
                      <a16:colId xmlns:a16="http://schemas.microsoft.com/office/drawing/2014/main" val="1995949231"/>
                    </a:ext>
                  </a:extLst>
                </a:gridCol>
              </a:tblGrid>
              <a:tr h="370840">
                <a:tc>
                  <a:txBody>
                    <a:bodyPr/>
                    <a:lstStyle/>
                    <a:p>
                      <a:r>
                        <a:rPr lang="de-DE" dirty="0"/>
                        <a:t>Juli</a:t>
                      </a:r>
                    </a:p>
                  </a:txBody>
                  <a:tcPr/>
                </a:tc>
                <a:tc>
                  <a:txBody>
                    <a:bodyPr/>
                    <a:lstStyle/>
                    <a:p>
                      <a:r>
                        <a:rPr lang="de-DE" dirty="0"/>
                        <a:t>August</a:t>
                      </a:r>
                    </a:p>
                  </a:txBody>
                  <a:tcPr/>
                </a:tc>
                <a:tc>
                  <a:txBody>
                    <a:bodyPr/>
                    <a:lstStyle/>
                    <a:p>
                      <a:r>
                        <a:rPr lang="de-DE" dirty="0"/>
                        <a:t>September</a:t>
                      </a:r>
                    </a:p>
                  </a:txBody>
                  <a:tcPr/>
                </a:tc>
                <a:tc>
                  <a:txBody>
                    <a:bodyPr/>
                    <a:lstStyle/>
                    <a:p>
                      <a:r>
                        <a:rPr lang="de-DE" dirty="0"/>
                        <a:t>Oktober</a:t>
                      </a:r>
                    </a:p>
                  </a:txBody>
                  <a:tcPr/>
                </a:tc>
                <a:tc>
                  <a:txBody>
                    <a:bodyPr/>
                    <a:lstStyle/>
                    <a:p>
                      <a:r>
                        <a:rPr lang="de-DE"/>
                        <a:t>November</a:t>
                      </a:r>
                      <a:endParaRPr lang="de-DE" dirty="0"/>
                    </a:p>
                  </a:txBody>
                  <a:tcPr/>
                </a:tc>
                <a:extLst>
                  <a:ext uri="{0D108BD9-81ED-4DB2-BD59-A6C34878D82A}">
                    <a16:rowId xmlns:a16="http://schemas.microsoft.com/office/drawing/2014/main" val="2443373024"/>
                  </a:ext>
                </a:extLst>
              </a:tr>
              <a:tr h="370840">
                <a:tc gridSpan="4">
                  <a:txBody>
                    <a:bodyPr/>
                    <a:lstStyle/>
                    <a:p>
                      <a:r>
                        <a:rPr lang="de-DE" sz="1400" dirty="0"/>
                        <a:t>Formular im </a:t>
                      </a:r>
                      <a:r>
                        <a:rPr lang="de-DE" sz="1400" dirty="0" err="1"/>
                        <a:t>ZfLB</a:t>
                      </a:r>
                      <a:r>
                        <a:rPr lang="de-DE" sz="1400" dirty="0"/>
                        <a:t> anfragen und erweitertes Führungs-zeugnis beantragen </a:t>
                      </a:r>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endParaRPr lang="de-DE" sz="1400" dirty="0"/>
                    </a:p>
                  </a:txBody>
                  <a:tcPr/>
                </a:tc>
                <a:extLst>
                  <a:ext uri="{0D108BD9-81ED-4DB2-BD59-A6C34878D82A}">
                    <a16:rowId xmlns:a16="http://schemas.microsoft.com/office/drawing/2014/main" val="1965291229"/>
                  </a:ext>
                </a:extLst>
              </a:tr>
              <a:tr h="370840">
                <a:tc gridSpan="4">
                  <a:txBody>
                    <a:bodyPr/>
                    <a:lstStyle/>
                    <a:p>
                      <a:r>
                        <a:rPr lang="de-DE" sz="1400" dirty="0"/>
                        <a:t>Impfstatus Masernschutz klären, ggf. Nachweis einholen, ggf. (Nach-)Impfung durchführen</a:t>
                      </a:r>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endParaRPr lang="de-DE" sz="1400" dirty="0"/>
                    </a:p>
                  </a:txBody>
                  <a:tcPr/>
                </a:tc>
                <a:extLst>
                  <a:ext uri="{0D108BD9-81ED-4DB2-BD59-A6C34878D82A}">
                    <a16:rowId xmlns:a16="http://schemas.microsoft.com/office/drawing/2014/main" val="2547304233"/>
                  </a:ext>
                </a:extLst>
              </a:tr>
              <a:tr h="370840">
                <a:tc gridSpan="5">
                  <a:txBody>
                    <a:bodyPr/>
                    <a:lstStyle/>
                    <a:p>
                      <a:r>
                        <a:rPr lang="de-DE" sz="1400" i="1" dirty="0"/>
                        <a:t>Optional: Härtefallantrag außerhalb Bremens mit </a:t>
                      </a:r>
                      <a:r>
                        <a:rPr lang="de-DE" sz="1400" i="1" dirty="0" err="1"/>
                        <a:t>Modulveranwortlichen</a:t>
                      </a:r>
                      <a:r>
                        <a:rPr lang="de-DE" sz="1400" i="1" dirty="0"/>
                        <a:t> klären</a:t>
                      </a:r>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761657982"/>
                  </a:ext>
                </a:extLst>
              </a:tr>
              <a:tr h="370840">
                <a:tc>
                  <a:txBody>
                    <a:bodyPr/>
                    <a:lstStyle/>
                    <a:p>
                      <a:endParaRPr lang="de-DE" dirty="0"/>
                    </a:p>
                  </a:txBody>
                  <a:tcPr/>
                </a:tc>
                <a:tc>
                  <a:txBody>
                    <a:bodyPr/>
                    <a:lstStyle/>
                    <a:p>
                      <a:endParaRPr lang="de-DE" sz="1600" dirty="0"/>
                    </a:p>
                  </a:txBody>
                  <a:tcPr/>
                </a:tc>
                <a:tc gridSpan="3">
                  <a:txBody>
                    <a:bodyPr/>
                    <a:lstStyle/>
                    <a:p>
                      <a:r>
                        <a:rPr lang="de-DE" sz="1400" i="1" dirty="0"/>
                        <a:t>Optional: Härtefallantrag außerhalb Bremens mit Schule klären</a:t>
                      </a:r>
                      <a:endParaRPr lang="de-DE" sz="1600" dirty="0"/>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29019533"/>
                  </a:ext>
                </a:extLst>
              </a:tr>
              <a:tr h="370840">
                <a:tc>
                  <a:txBody>
                    <a:bodyPr/>
                    <a:lstStyle/>
                    <a:p>
                      <a:endParaRPr lang="de-DE" dirty="0"/>
                    </a:p>
                  </a:txBody>
                  <a:tcPr/>
                </a:tc>
                <a:tc>
                  <a:txBody>
                    <a:bodyPr/>
                    <a:lstStyle/>
                    <a:p>
                      <a:endParaRPr lang="de-DE" sz="1600" dirty="0"/>
                    </a:p>
                  </a:txBody>
                  <a:tcPr/>
                </a:tc>
                <a:tc gridSpan="2">
                  <a:txBody>
                    <a:bodyPr/>
                    <a:lstStyle/>
                    <a:p>
                      <a:r>
                        <a:rPr lang="de-DE" sz="1400" dirty="0"/>
                        <a:t>Für Vorbereitungs-/ Begleitveranstaltungen der Fächer anmelden</a:t>
                      </a:r>
                    </a:p>
                  </a:txBody>
                  <a:tcPr/>
                </a:tc>
                <a:tc hMerge="1">
                  <a:txBody>
                    <a:bodyPr/>
                    <a:lstStyle/>
                    <a:p>
                      <a:endParaRPr lang="de-DE"/>
                    </a:p>
                  </a:txBody>
                  <a:tcPr/>
                </a:tc>
                <a:tc>
                  <a:txBody>
                    <a:bodyPr/>
                    <a:lstStyle/>
                    <a:p>
                      <a:endParaRPr lang="de-DE" sz="1400" dirty="0"/>
                    </a:p>
                  </a:txBody>
                  <a:tcPr/>
                </a:tc>
                <a:extLst>
                  <a:ext uri="{0D108BD9-81ED-4DB2-BD59-A6C34878D82A}">
                    <a16:rowId xmlns:a16="http://schemas.microsoft.com/office/drawing/2014/main" val="1570739658"/>
                  </a:ext>
                </a:extLst>
              </a:tr>
              <a:tr h="370840">
                <a:tc>
                  <a:txBody>
                    <a:bodyPr/>
                    <a:lstStyle/>
                    <a:p>
                      <a:endParaRPr lang="de-DE" dirty="0"/>
                    </a:p>
                  </a:txBody>
                  <a:tcPr/>
                </a:tc>
                <a:tc>
                  <a:txBody>
                    <a:bodyPr/>
                    <a:lstStyle/>
                    <a:p>
                      <a:endParaRPr lang="de-DE" sz="1600" dirty="0"/>
                    </a:p>
                  </a:txBody>
                  <a:tcPr/>
                </a:tc>
                <a:tc>
                  <a:txBody>
                    <a:bodyPr/>
                    <a:lstStyle/>
                    <a:p>
                      <a:endParaRPr lang="de-DE" sz="1600" dirty="0"/>
                    </a:p>
                  </a:txBody>
                  <a:tcPr/>
                </a:tc>
                <a:tc>
                  <a:txBody>
                    <a:bodyPr/>
                    <a:lstStyle/>
                    <a:p>
                      <a:endParaRPr lang="de-DE" sz="1600" dirty="0"/>
                    </a:p>
                  </a:txBody>
                  <a:tcPr/>
                </a:tc>
                <a:tc>
                  <a:txBody>
                    <a:bodyPr/>
                    <a:lstStyle/>
                    <a:p>
                      <a:r>
                        <a:rPr lang="de-DE" sz="1400" b="1"/>
                        <a:t>1.-15. Zum Praktikum anmelden</a:t>
                      </a:r>
                      <a:endParaRPr lang="de-DE" sz="1600" dirty="0"/>
                    </a:p>
                  </a:txBody>
                  <a:tcPr/>
                </a:tc>
                <a:extLst>
                  <a:ext uri="{0D108BD9-81ED-4DB2-BD59-A6C34878D82A}">
                    <a16:rowId xmlns:a16="http://schemas.microsoft.com/office/drawing/2014/main" val="2363097494"/>
                  </a:ext>
                </a:extLst>
              </a:tr>
              <a:tr h="370840">
                <a:tc>
                  <a:txBody>
                    <a:bodyPr/>
                    <a:lstStyle/>
                    <a:p>
                      <a:endParaRPr lang="de-DE" dirty="0"/>
                    </a:p>
                  </a:txBody>
                  <a:tcPr/>
                </a:tc>
                <a:tc>
                  <a:txBody>
                    <a:bodyPr/>
                    <a:lstStyle/>
                    <a:p>
                      <a:endParaRPr lang="de-DE" sz="1600" dirty="0"/>
                    </a:p>
                  </a:txBody>
                  <a:tcPr/>
                </a:tc>
                <a:tc>
                  <a:txBody>
                    <a:bodyPr/>
                    <a:lstStyle/>
                    <a:p>
                      <a:endParaRPr lang="de-DE" sz="1600" dirty="0"/>
                    </a:p>
                  </a:txBody>
                  <a:tcPr/>
                </a:tc>
                <a:tc>
                  <a:txBody>
                    <a:bodyPr/>
                    <a:lstStyle/>
                    <a:p>
                      <a:endParaRPr lang="de-DE" sz="1600" dirty="0"/>
                    </a:p>
                  </a:txBody>
                  <a:tcPr/>
                </a:tc>
                <a:tc>
                  <a:txBody>
                    <a:bodyPr/>
                    <a:lstStyle/>
                    <a:p>
                      <a:r>
                        <a:rPr lang="de-DE" sz="1400" b="1" dirty="0"/>
                        <a:t>1.-15. Erweitertes Führungszeugnis, Masernschutz und Immatrikulation nachweisen</a:t>
                      </a:r>
                      <a:endParaRPr lang="de-DE" sz="1600" dirty="0"/>
                    </a:p>
                  </a:txBody>
                  <a:tcPr/>
                </a:tc>
                <a:extLst>
                  <a:ext uri="{0D108BD9-81ED-4DB2-BD59-A6C34878D82A}">
                    <a16:rowId xmlns:a16="http://schemas.microsoft.com/office/drawing/2014/main" val="149821150"/>
                  </a:ext>
                </a:extLst>
              </a:tr>
              <a:tr h="370840">
                <a:tc>
                  <a:txBody>
                    <a:bodyPr/>
                    <a:lstStyle/>
                    <a:p>
                      <a:endParaRPr lang="de-DE" dirty="0"/>
                    </a:p>
                  </a:txBody>
                  <a:tcPr/>
                </a:tc>
                <a:tc>
                  <a:txBody>
                    <a:bodyPr/>
                    <a:lstStyle/>
                    <a:p>
                      <a:endParaRPr lang="de-DE" sz="1600" dirty="0"/>
                    </a:p>
                  </a:txBody>
                  <a:tcPr/>
                </a:tc>
                <a:tc>
                  <a:txBody>
                    <a:bodyPr/>
                    <a:lstStyle/>
                    <a:p>
                      <a:endParaRPr lang="de-DE" sz="1600" dirty="0"/>
                    </a:p>
                  </a:txBody>
                  <a:tcPr/>
                </a:tc>
                <a:tc>
                  <a:txBody>
                    <a:bodyPr/>
                    <a:lstStyle/>
                    <a:p>
                      <a:endParaRPr lang="de-DE" sz="1600" dirty="0"/>
                    </a:p>
                  </a:txBody>
                  <a:tcPr/>
                </a:tc>
                <a:tc>
                  <a:txBody>
                    <a:bodyPr/>
                    <a:lstStyle/>
                    <a:p>
                      <a:r>
                        <a:rPr lang="de-DE" sz="1400" i="1"/>
                        <a:t>Optional: 1.-15. Härtefallantrag stellen</a:t>
                      </a:r>
                      <a:endParaRPr lang="de-DE" sz="1600" dirty="0"/>
                    </a:p>
                  </a:txBody>
                  <a:tcPr/>
                </a:tc>
                <a:extLst>
                  <a:ext uri="{0D108BD9-81ED-4DB2-BD59-A6C34878D82A}">
                    <a16:rowId xmlns:a16="http://schemas.microsoft.com/office/drawing/2014/main" val="485177403"/>
                  </a:ext>
                </a:extLst>
              </a:tr>
              <a:tr h="370840">
                <a:tc>
                  <a:txBody>
                    <a:bodyPr/>
                    <a:lstStyle/>
                    <a:p>
                      <a:endParaRPr lang="de-DE" dirty="0"/>
                    </a:p>
                  </a:txBody>
                  <a:tcPr/>
                </a:tc>
                <a:tc>
                  <a:txBody>
                    <a:bodyPr/>
                    <a:lstStyle/>
                    <a:p>
                      <a:endParaRPr lang="de-DE" sz="1600" dirty="0"/>
                    </a:p>
                  </a:txBody>
                  <a:tcPr/>
                </a:tc>
                <a:tc>
                  <a:txBody>
                    <a:bodyPr/>
                    <a:lstStyle/>
                    <a:p>
                      <a:endParaRPr lang="de-DE" sz="1600" dirty="0"/>
                    </a:p>
                  </a:txBody>
                  <a:tcPr/>
                </a:tc>
                <a:tc>
                  <a:txBody>
                    <a:bodyPr/>
                    <a:lstStyle/>
                    <a:p>
                      <a:endParaRPr lang="de-DE" sz="1600" dirty="0"/>
                    </a:p>
                  </a:txBody>
                  <a:tcPr/>
                </a:tc>
                <a:tc>
                  <a:txBody>
                    <a:bodyPr/>
                    <a:lstStyle/>
                    <a:p>
                      <a:r>
                        <a:rPr lang="de-DE" sz="1400" i="1" dirty="0"/>
                        <a:t>Optional BA: 1.-15. 162CP+Abgabe BA-Arbeit nachweisen</a:t>
                      </a:r>
                      <a:endParaRPr lang="de-DE" sz="1600" dirty="0"/>
                    </a:p>
                  </a:txBody>
                  <a:tcPr/>
                </a:tc>
                <a:extLst>
                  <a:ext uri="{0D108BD9-81ED-4DB2-BD59-A6C34878D82A}">
                    <a16:rowId xmlns:a16="http://schemas.microsoft.com/office/drawing/2014/main" val="1577027651"/>
                  </a:ext>
                </a:extLst>
              </a:tr>
            </a:tbl>
          </a:graphicData>
        </a:graphic>
      </p:graphicFrame>
    </p:spTree>
    <p:extLst>
      <p:ext uri="{BB962C8B-B14F-4D97-AF65-F5344CB8AC3E}">
        <p14:creationId xmlns:p14="http://schemas.microsoft.com/office/powerpoint/2010/main" val="3121612075"/>
      </p:ext>
    </p:extLst>
  </p:cSld>
  <p:clrMapOvr>
    <a:masterClrMapping/>
  </p:clrMapOvr>
  <mc:AlternateContent xmlns:mc="http://schemas.openxmlformats.org/markup-compatibility/2006">
    <mc:Choice xmlns:p14="http://schemas.microsoft.com/office/powerpoint/2010/main" Requires="p14">
      <p:transition spd="slow" p14:dur="2000" advTm="15421"/>
    </mc:Choice>
    <mc:Fallback>
      <p:transition spd="slow" advTm="1542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04799" y="837456"/>
            <a:ext cx="8534400" cy="791344"/>
          </a:xfrm>
        </p:spPr>
        <p:txBody>
          <a:bodyPr/>
          <a:lstStyle/>
          <a:p>
            <a:r>
              <a:rPr lang="de-DE" sz="3600" cap="small" dirty="0"/>
              <a:t>Zeitablauf Anmeldung II</a:t>
            </a:r>
          </a:p>
        </p:txBody>
      </p:sp>
      <p:graphicFrame>
        <p:nvGraphicFramePr>
          <p:cNvPr id="2" name="Tabelle 2">
            <a:extLst>
              <a:ext uri="{FF2B5EF4-FFF2-40B4-BE49-F238E27FC236}">
                <a16:creationId xmlns:a16="http://schemas.microsoft.com/office/drawing/2014/main" id="{7B545E8C-92D9-499D-B577-C5188E149936}"/>
              </a:ext>
            </a:extLst>
          </p:cNvPr>
          <p:cNvGraphicFramePr>
            <a:graphicFrameLocks noGrp="1"/>
          </p:cNvGraphicFramePr>
          <p:nvPr>
            <p:extLst>
              <p:ext uri="{D42A27DB-BD31-4B8C-83A1-F6EECF244321}">
                <p14:modId xmlns:p14="http://schemas.microsoft.com/office/powerpoint/2010/main" val="2742049093"/>
              </p:ext>
            </p:extLst>
          </p:nvPr>
        </p:nvGraphicFramePr>
        <p:xfrm>
          <a:off x="467544" y="1611340"/>
          <a:ext cx="8136904" cy="4094480"/>
        </p:xfrm>
        <a:graphic>
          <a:graphicData uri="http://schemas.openxmlformats.org/drawingml/2006/table">
            <a:tbl>
              <a:tblPr firstRow="1" bandRow="1">
                <a:tableStyleId>{5C22544A-7EE6-4342-B048-85BDC9FD1C3A}</a:tableStyleId>
              </a:tblPr>
              <a:tblGrid>
                <a:gridCol w="1509570">
                  <a:extLst>
                    <a:ext uri="{9D8B030D-6E8A-4147-A177-3AD203B41FA5}">
                      <a16:colId xmlns:a16="http://schemas.microsoft.com/office/drawing/2014/main" val="1902592495"/>
                    </a:ext>
                  </a:extLst>
                </a:gridCol>
                <a:gridCol w="2018822">
                  <a:extLst>
                    <a:ext uri="{9D8B030D-6E8A-4147-A177-3AD203B41FA5}">
                      <a16:colId xmlns:a16="http://schemas.microsoft.com/office/drawing/2014/main" val="398204456"/>
                    </a:ext>
                  </a:extLst>
                </a:gridCol>
                <a:gridCol w="2088232">
                  <a:extLst>
                    <a:ext uri="{9D8B030D-6E8A-4147-A177-3AD203B41FA5}">
                      <a16:colId xmlns:a16="http://schemas.microsoft.com/office/drawing/2014/main" val="900870447"/>
                    </a:ext>
                  </a:extLst>
                </a:gridCol>
                <a:gridCol w="216024">
                  <a:extLst>
                    <a:ext uri="{9D8B030D-6E8A-4147-A177-3AD203B41FA5}">
                      <a16:colId xmlns:a16="http://schemas.microsoft.com/office/drawing/2014/main" val="1041717135"/>
                    </a:ext>
                  </a:extLst>
                </a:gridCol>
                <a:gridCol w="2304256">
                  <a:extLst>
                    <a:ext uri="{9D8B030D-6E8A-4147-A177-3AD203B41FA5}">
                      <a16:colId xmlns:a16="http://schemas.microsoft.com/office/drawing/2014/main" val="2491261852"/>
                    </a:ext>
                  </a:extLst>
                </a:gridCol>
              </a:tblGrid>
              <a:tr h="370840">
                <a:tc>
                  <a:txBody>
                    <a:bodyPr/>
                    <a:lstStyle/>
                    <a:p>
                      <a:r>
                        <a:rPr lang="de-DE" dirty="0"/>
                        <a:t>November</a:t>
                      </a:r>
                    </a:p>
                  </a:txBody>
                  <a:tcPr/>
                </a:tc>
                <a:tc>
                  <a:txBody>
                    <a:bodyPr/>
                    <a:lstStyle/>
                    <a:p>
                      <a:r>
                        <a:rPr lang="de-DE" dirty="0"/>
                        <a:t>Dezember</a:t>
                      </a:r>
                    </a:p>
                  </a:txBody>
                  <a:tcPr/>
                </a:tc>
                <a:tc>
                  <a:txBody>
                    <a:bodyPr/>
                    <a:lstStyle/>
                    <a:p>
                      <a:r>
                        <a:rPr lang="de-DE" dirty="0"/>
                        <a:t>Januar</a:t>
                      </a:r>
                    </a:p>
                  </a:txBody>
                  <a:tcPr/>
                </a:tc>
                <a:tc>
                  <a:txBody>
                    <a:bodyPr/>
                    <a:lstStyle/>
                    <a:p>
                      <a:endParaRPr lang="de-DE" sz="1400" dirty="0"/>
                    </a:p>
                  </a:txBody>
                  <a:tcPr/>
                </a:tc>
                <a:tc>
                  <a:txBody>
                    <a:bodyPr/>
                    <a:lstStyle/>
                    <a:p>
                      <a:r>
                        <a:rPr lang="de-DE" dirty="0"/>
                        <a:t>März</a:t>
                      </a:r>
                    </a:p>
                  </a:txBody>
                  <a:tcPr/>
                </a:tc>
                <a:extLst>
                  <a:ext uri="{0D108BD9-81ED-4DB2-BD59-A6C34878D82A}">
                    <a16:rowId xmlns:a16="http://schemas.microsoft.com/office/drawing/2014/main" val="2443373024"/>
                  </a:ext>
                </a:extLst>
              </a:tr>
              <a:tr h="370840">
                <a:tc gridSpan="2">
                  <a:txBody>
                    <a:bodyPr/>
                    <a:lstStyle/>
                    <a:p>
                      <a:r>
                        <a:rPr lang="de-DE" sz="1400" i="1" dirty="0"/>
                        <a:t>Praxisbüro intern: Zuweisungsplanung</a:t>
                      </a:r>
                    </a:p>
                  </a:txBody>
                  <a:tcPr/>
                </a:tc>
                <a:tc hMerge="1">
                  <a:txBody>
                    <a:bodyPr/>
                    <a:lstStyle/>
                    <a:p>
                      <a:endParaRPr lang="de-DE" sz="1400" dirty="0"/>
                    </a:p>
                  </a:txBody>
                  <a:tcPr/>
                </a:tc>
                <a:tc>
                  <a:txBody>
                    <a:bodyPr/>
                    <a:lstStyle/>
                    <a:p>
                      <a:endParaRPr lang="de-DE" sz="1400" dirty="0"/>
                    </a:p>
                  </a:txBody>
                  <a:tcPr/>
                </a:tc>
                <a:tc>
                  <a:txBody>
                    <a:bodyPr/>
                    <a:lstStyle/>
                    <a:p>
                      <a:endParaRPr lang="de-DE" sz="1400" dirty="0"/>
                    </a:p>
                  </a:txBody>
                  <a:tcPr/>
                </a:tc>
                <a:tc>
                  <a:txBody>
                    <a:bodyPr/>
                    <a:lstStyle/>
                    <a:p>
                      <a:endParaRPr lang="de-DE" sz="1400" b="1" dirty="0"/>
                    </a:p>
                  </a:txBody>
                  <a:tcPr/>
                </a:tc>
                <a:extLst>
                  <a:ext uri="{0D108BD9-81ED-4DB2-BD59-A6C34878D82A}">
                    <a16:rowId xmlns:a16="http://schemas.microsoft.com/office/drawing/2014/main" val="2363097494"/>
                  </a:ext>
                </a:extLst>
              </a:tr>
              <a:tr h="370840">
                <a:tc>
                  <a:txBody>
                    <a:bodyPr/>
                    <a:lstStyle/>
                    <a:p>
                      <a:endParaRPr lang="de-DE" sz="1400" dirty="0"/>
                    </a:p>
                  </a:txBody>
                  <a:tcPr/>
                </a:tc>
                <a:tc>
                  <a:txBody>
                    <a:bodyPr/>
                    <a:lstStyle/>
                    <a:p>
                      <a:r>
                        <a:rPr lang="de-DE" sz="1400" dirty="0"/>
                        <a:t>Mitte Dez: Informationen zur Schulzuweisung werden verschickt</a:t>
                      </a:r>
                    </a:p>
                  </a:txBody>
                  <a:tcPr/>
                </a:tc>
                <a:tc>
                  <a:txBody>
                    <a:bodyPr/>
                    <a:lstStyle/>
                    <a:p>
                      <a:endParaRPr lang="de-DE" sz="1400" dirty="0"/>
                    </a:p>
                  </a:txBody>
                  <a:tcPr/>
                </a:tc>
                <a:tc>
                  <a:txBody>
                    <a:bodyPr/>
                    <a:lstStyle/>
                    <a:p>
                      <a:endParaRPr lang="de-DE" sz="1400" dirty="0"/>
                    </a:p>
                  </a:txBody>
                  <a:tcPr/>
                </a:tc>
                <a:tc>
                  <a:txBody>
                    <a:bodyPr/>
                    <a:lstStyle/>
                    <a:p>
                      <a:endParaRPr lang="de-DE" sz="1400" b="1" dirty="0"/>
                    </a:p>
                  </a:txBody>
                  <a:tcPr/>
                </a:tc>
                <a:extLst>
                  <a:ext uri="{0D108BD9-81ED-4DB2-BD59-A6C34878D82A}">
                    <a16:rowId xmlns:a16="http://schemas.microsoft.com/office/drawing/2014/main" val="149821150"/>
                  </a:ext>
                </a:extLst>
              </a:tr>
              <a:tr h="370840">
                <a:tc>
                  <a:txBody>
                    <a:bodyPr/>
                    <a:lstStyle/>
                    <a:p>
                      <a:endParaRPr lang="de-DE" sz="1400" dirty="0"/>
                    </a:p>
                  </a:txBody>
                  <a:tcPr/>
                </a:tc>
                <a:tc>
                  <a:txBody>
                    <a:bodyPr/>
                    <a:lstStyle/>
                    <a:p>
                      <a:endParaRPr lang="de-DE" sz="1400" dirty="0"/>
                    </a:p>
                  </a:txBody>
                  <a:tcPr/>
                </a:tc>
                <a:tc>
                  <a:txBody>
                    <a:bodyPr/>
                    <a:lstStyle/>
                    <a:p>
                      <a:r>
                        <a:rPr lang="de-DE" sz="1400" dirty="0"/>
                        <a:t>Kontakt mit der Schule aufnehmen</a:t>
                      </a:r>
                    </a:p>
                  </a:txBody>
                  <a:tcPr/>
                </a:tc>
                <a:tc>
                  <a:txBody>
                    <a:bodyPr/>
                    <a:lstStyle/>
                    <a:p>
                      <a:endParaRPr lang="de-DE" sz="1400" dirty="0"/>
                    </a:p>
                  </a:txBody>
                  <a:tcPr/>
                </a:tc>
                <a:tc>
                  <a:txBody>
                    <a:bodyPr/>
                    <a:lstStyle/>
                    <a:p>
                      <a:endParaRPr lang="de-DE" sz="1400" i="1" dirty="0"/>
                    </a:p>
                  </a:txBody>
                  <a:tcPr/>
                </a:tc>
                <a:extLst>
                  <a:ext uri="{0D108BD9-81ED-4DB2-BD59-A6C34878D82A}">
                    <a16:rowId xmlns:a16="http://schemas.microsoft.com/office/drawing/2014/main" val="485177403"/>
                  </a:ext>
                </a:extLst>
              </a:tr>
              <a:tr h="370840">
                <a:tc>
                  <a:txBody>
                    <a:bodyPr/>
                    <a:lstStyle/>
                    <a:p>
                      <a:endParaRPr lang="de-DE" sz="1400" dirty="0"/>
                    </a:p>
                  </a:txBody>
                  <a:tcPr/>
                </a:tc>
                <a:tc>
                  <a:txBody>
                    <a:bodyPr/>
                    <a:lstStyle/>
                    <a:p>
                      <a:endParaRPr lang="de-DE" sz="1400" dirty="0"/>
                    </a:p>
                  </a:txBody>
                  <a:tcPr/>
                </a:tc>
                <a:tc>
                  <a:txBody>
                    <a:bodyPr/>
                    <a:lstStyle/>
                    <a:p>
                      <a:r>
                        <a:rPr lang="de-DE" sz="1400" i="1" dirty="0"/>
                        <a:t>Optional BA: 10.1. Bestehen der BA-Arbeit nachweisen</a:t>
                      </a:r>
                    </a:p>
                  </a:txBody>
                  <a:tcPr/>
                </a:tc>
                <a:tc>
                  <a:txBody>
                    <a:bodyPr/>
                    <a:lstStyle/>
                    <a:p>
                      <a:endParaRPr lang="de-DE" sz="1400" dirty="0"/>
                    </a:p>
                  </a:txBody>
                  <a:tcPr/>
                </a:tc>
                <a:tc>
                  <a:txBody>
                    <a:bodyPr/>
                    <a:lstStyle/>
                    <a:p>
                      <a:endParaRPr lang="de-DE" sz="1400" i="1" dirty="0"/>
                    </a:p>
                  </a:txBody>
                  <a:tcPr/>
                </a:tc>
                <a:extLst>
                  <a:ext uri="{0D108BD9-81ED-4DB2-BD59-A6C34878D82A}">
                    <a16:rowId xmlns:a16="http://schemas.microsoft.com/office/drawing/2014/main" val="1577027651"/>
                  </a:ext>
                </a:extLst>
              </a:tr>
              <a:tr h="370840">
                <a:tc>
                  <a:txBody>
                    <a:bodyPr/>
                    <a:lstStyle/>
                    <a:p>
                      <a:endParaRPr lang="de-DE" sz="1400" dirty="0"/>
                    </a:p>
                  </a:txBody>
                  <a:tcPr/>
                </a:tc>
                <a:tc>
                  <a:txBody>
                    <a:bodyPr/>
                    <a:lstStyle/>
                    <a:p>
                      <a:endParaRPr lang="de-DE" sz="1400" dirty="0"/>
                    </a:p>
                  </a:txBody>
                  <a:tcPr/>
                </a:tc>
                <a:tc>
                  <a:txBody>
                    <a:bodyPr/>
                    <a:lstStyle/>
                    <a:p>
                      <a:endParaRPr lang="de-DE" sz="1400" i="1" dirty="0"/>
                    </a:p>
                  </a:txBody>
                  <a:tcPr/>
                </a:tc>
                <a:tc>
                  <a:txBody>
                    <a:bodyPr/>
                    <a:lstStyle/>
                    <a:p>
                      <a:endParaRPr lang="de-DE" sz="1400" dirty="0"/>
                    </a:p>
                  </a:txBody>
                  <a:tcPr/>
                </a:tc>
                <a:tc>
                  <a:txBody>
                    <a:bodyPr/>
                    <a:lstStyle/>
                    <a:p>
                      <a:r>
                        <a:rPr lang="de-DE" sz="1400" b="1" i="0" dirty="0"/>
                        <a:t>8.3. Beginn des Praxissemesters</a:t>
                      </a:r>
                      <a:r>
                        <a:rPr lang="de-DE" sz="1400" i="0" dirty="0"/>
                        <a:t>, Verschwiegenheits-erklärung in der Schule abgeben</a:t>
                      </a:r>
                    </a:p>
                  </a:txBody>
                  <a:tcPr/>
                </a:tc>
                <a:extLst>
                  <a:ext uri="{0D108BD9-81ED-4DB2-BD59-A6C34878D82A}">
                    <a16:rowId xmlns:a16="http://schemas.microsoft.com/office/drawing/2014/main" val="873563108"/>
                  </a:ext>
                </a:extLst>
              </a:tr>
            </a:tbl>
          </a:graphicData>
        </a:graphic>
      </p:graphicFrame>
    </p:spTree>
    <p:extLst>
      <p:ext uri="{BB962C8B-B14F-4D97-AF65-F5344CB8AC3E}">
        <p14:creationId xmlns:p14="http://schemas.microsoft.com/office/powerpoint/2010/main" val="122984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04799" y="837456"/>
            <a:ext cx="8534400" cy="791344"/>
          </a:xfrm>
        </p:spPr>
        <p:txBody>
          <a:bodyPr/>
          <a:lstStyle/>
          <a:p>
            <a:r>
              <a:rPr lang="de-DE" sz="3600" cap="small" dirty="0"/>
              <a:t>Zeitablauf Anmeldung III</a:t>
            </a:r>
          </a:p>
        </p:txBody>
      </p:sp>
      <p:graphicFrame>
        <p:nvGraphicFramePr>
          <p:cNvPr id="2" name="Tabelle 2">
            <a:extLst>
              <a:ext uri="{FF2B5EF4-FFF2-40B4-BE49-F238E27FC236}">
                <a16:creationId xmlns:a16="http://schemas.microsoft.com/office/drawing/2014/main" id="{7B545E8C-92D9-499D-B577-C5188E149936}"/>
              </a:ext>
            </a:extLst>
          </p:cNvPr>
          <p:cNvGraphicFramePr>
            <a:graphicFrameLocks noGrp="1"/>
          </p:cNvGraphicFramePr>
          <p:nvPr>
            <p:extLst>
              <p:ext uri="{D42A27DB-BD31-4B8C-83A1-F6EECF244321}">
                <p14:modId xmlns:p14="http://schemas.microsoft.com/office/powerpoint/2010/main" val="2610844783"/>
              </p:ext>
            </p:extLst>
          </p:nvPr>
        </p:nvGraphicFramePr>
        <p:xfrm>
          <a:off x="467544" y="1646462"/>
          <a:ext cx="8064896" cy="403860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165052059"/>
                    </a:ext>
                  </a:extLst>
                </a:gridCol>
                <a:gridCol w="2268169">
                  <a:extLst>
                    <a:ext uri="{9D8B030D-6E8A-4147-A177-3AD203B41FA5}">
                      <a16:colId xmlns:a16="http://schemas.microsoft.com/office/drawing/2014/main" val="449515976"/>
                    </a:ext>
                  </a:extLst>
                </a:gridCol>
                <a:gridCol w="208280">
                  <a:extLst>
                    <a:ext uri="{9D8B030D-6E8A-4147-A177-3AD203B41FA5}">
                      <a16:colId xmlns:a16="http://schemas.microsoft.com/office/drawing/2014/main" val="2017420825"/>
                    </a:ext>
                  </a:extLst>
                </a:gridCol>
                <a:gridCol w="3212183">
                  <a:extLst>
                    <a:ext uri="{9D8B030D-6E8A-4147-A177-3AD203B41FA5}">
                      <a16:colId xmlns:a16="http://schemas.microsoft.com/office/drawing/2014/main" val="133127830"/>
                    </a:ext>
                  </a:extLst>
                </a:gridCol>
              </a:tblGrid>
              <a:tr h="370840">
                <a:tc>
                  <a:txBody>
                    <a:bodyPr/>
                    <a:lstStyle/>
                    <a:p>
                      <a:r>
                        <a:rPr lang="de-DE" dirty="0"/>
                        <a:t>Juni</a:t>
                      </a:r>
                    </a:p>
                  </a:txBody>
                  <a:tcPr/>
                </a:tc>
                <a:tc>
                  <a:txBody>
                    <a:bodyPr/>
                    <a:lstStyle/>
                    <a:p>
                      <a:r>
                        <a:rPr lang="de-DE" dirty="0"/>
                        <a:t>Juli</a:t>
                      </a:r>
                    </a:p>
                  </a:txBody>
                  <a:tcPr/>
                </a:tc>
                <a:tc>
                  <a:txBody>
                    <a:bodyPr/>
                    <a:lstStyle/>
                    <a:p>
                      <a:endParaRPr lang="de-DE" dirty="0"/>
                    </a:p>
                  </a:txBody>
                  <a:tcPr/>
                </a:tc>
                <a:tc>
                  <a:txBody>
                    <a:bodyPr/>
                    <a:lstStyle/>
                    <a:p>
                      <a:r>
                        <a:rPr lang="de-DE" dirty="0"/>
                        <a:t>September</a:t>
                      </a:r>
                    </a:p>
                  </a:txBody>
                  <a:tcPr/>
                </a:tc>
                <a:extLst>
                  <a:ext uri="{0D108BD9-81ED-4DB2-BD59-A6C34878D82A}">
                    <a16:rowId xmlns:a16="http://schemas.microsoft.com/office/drawing/2014/main" val="2443373024"/>
                  </a:ext>
                </a:extLst>
              </a:tr>
              <a:tr h="370840">
                <a:tc>
                  <a:txBody>
                    <a:bodyPr/>
                    <a:lstStyle/>
                    <a:p>
                      <a:r>
                        <a:rPr lang="de-DE" sz="1400" b="0" dirty="0"/>
                        <a:t>Bei </a:t>
                      </a:r>
                      <a:r>
                        <a:rPr lang="de-DE" sz="1400" b="0" dirty="0" err="1"/>
                        <a:t>Pabo</a:t>
                      </a:r>
                      <a:r>
                        <a:rPr lang="de-DE" sz="1400" b="0" dirty="0"/>
                        <a:t>/Flex </a:t>
                      </a:r>
                      <a:r>
                        <a:rPr lang="de-DE" sz="1400" b="0" dirty="0" err="1"/>
                        <a:t>now</a:t>
                      </a:r>
                      <a:r>
                        <a:rPr lang="de-DE" sz="1400" b="0" dirty="0"/>
                        <a:t> für Begleitveranstaltungen und Schulpraktischen Teil (15CP) anmelden </a:t>
                      </a:r>
                    </a:p>
                  </a:txBody>
                  <a:tcPr/>
                </a:tc>
                <a:tc>
                  <a:txBody>
                    <a:bodyPr/>
                    <a:lstStyle/>
                    <a:p>
                      <a:endParaRPr lang="de-DE" sz="1400" b="1" dirty="0"/>
                    </a:p>
                  </a:txBody>
                  <a:tcPr/>
                </a:tc>
                <a:tc>
                  <a:txBody>
                    <a:bodyPr/>
                    <a:lstStyle/>
                    <a:p>
                      <a:endParaRPr lang="de-DE" sz="1400" b="1" dirty="0"/>
                    </a:p>
                  </a:txBody>
                  <a:tcPr/>
                </a:tc>
                <a:tc>
                  <a:txBody>
                    <a:bodyPr/>
                    <a:lstStyle/>
                    <a:p>
                      <a:endParaRPr lang="de-DE" sz="1400" b="1" dirty="0"/>
                    </a:p>
                  </a:txBody>
                  <a:tcPr/>
                </a:tc>
                <a:extLst>
                  <a:ext uri="{0D108BD9-81ED-4DB2-BD59-A6C34878D82A}">
                    <a16:rowId xmlns:a16="http://schemas.microsoft.com/office/drawing/2014/main" val="2363097494"/>
                  </a:ext>
                </a:extLst>
              </a:tr>
              <a:tr h="370840">
                <a:tc>
                  <a:txBody>
                    <a:bodyPr/>
                    <a:lstStyle/>
                    <a:p>
                      <a:endParaRPr lang="de-DE" sz="1400" b="1" dirty="0"/>
                    </a:p>
                  </a:txBody>
                  <a:tcPr/>
                </a:tc>
                <a:tc>
                  <a:txBody>
                    <a:bodyPr/>
                    <a:lstStyle/>
                    <a:p>
                      <a:r>
                        <a:rPr lang="de-DE" sz="1400" b="0" dirty="0"/>
                        <a:t>Schulbescheinigung von Schule unterschreiben lassen</a:t>
                      </a:r>
                    </a:p>
                  </a:txBody>
                  <a:tcPr/>
                </a:tc>
                <a:tc>
                  <a:txBody>
                    <a:bodyPr/>
                    <a:lstStyle/>
                    <a:p>
                      <a:endParaRPr lang="de-DE" sz="1400" b="1" dirty="0"/>
                    </a:p>
                  </a:txBody>
                  <a:tcPr/>
                </a:tc>
                <a:tc>
                  <a:txBody>
                    <a:bodyPr/>
                    <a:lstStyle/>
                    <a:p>
                      <a:endParaRPr lang="de-DE" sz="1400" b="1" dirty="0"/>
                    </a:p>
                  </a:txBody>
                  <a:tcPr/>
                </a:tc>
                <a:extLst>
                  <a:ext uri="{0D108BD9-81ED-4DB2-BD59-A6C34878D82A}">
                    <a16:rowId xmlns:a16="http://schemas.microsoft.com/office/drawing/2014/main" val="149821150"/>
                  </a:ext>
                </a:extLst>
              </a:tr>
              <a:tr h="370840">
                <a:tc>
                  <a:txBody>
                    <a:bodyPr/>
                    <a:lstStyle/>
                    <a:p>
                      <a:endParaRPr lang="de-DE" sz="1400" i="1" dirty="0"/>
                    </a:p>
                  </a:txBody>
                  <a:tcPr/>
                </a:tc>
                <a:tc>
                  <a:txBody>
                    <a:bodyPr/>
                    <a:lstStyle/>
                    <a:p>
                      <a:r>
                        <a:rPr lang="de-DE" sz="1400" i="0" dirty="0"/>
                        <a:t>Feedbackbogen in Schule ausfüllen lassen</a:t>
                      </a:r>
                    </a:p>
                  </a:txBody>
                  <a:tcPr/>
                </a:tc>
                <a:tc>
                  <a:txBody>
                    <a:bodyPr/>
                    <a:lstStyle/>
                    <a:p>
                      <a:endParaRPr lang="de-DE" sz="1400" i="1" dirty="0"/>
                    </a:p>
                  </a:txBody>
                  <a:tcPr/>
                </a:tc>
                <a:tc>
                  <a:txBody>
                    <a:bodyPr/>
                    <a:lstStyle/>
                    <a:p>
                      <a:endParaRPr lang="de-DE" sz="1400" i="1" dirty="0"/>
                    </a:p>
                  </a:txBody>
                  <a:tcPr/>
                </a:tc>
                <a:extLst>
                  <a:ext uri="{0D108BD9-81ED-4DB2-BD59-A6C34878D82A}">
                    <a16:rowId xmlns:a16="http://schemas.microsoft.com/office/drawing/2014/main" val="485177403"/>
                  </a:ext>
                </a:extLst>
              </a:tr>
              <a:tr h="370840">
                <a:tc>
                  <a:txBody>
                    <a:bodyPr/>
                    <a:lstStyle/>
                    <a:p>
                      <a:endParaRPr lang="de-DE" sz="1400" i="1" dirty="0"/>
                    </a:p>
                  </a:txBody>
                  <a:tcPr/>
                </a:tc>
                <a:tc>
                  <a:txBody>
                    <a:bodyPr/>
                    <a:lstStyle/>
                    <a:p>
                      <a:r>
                        <a:rPr lang="de-DE" sz="1400" i="1" dirty="0"/>
                        <a:t>An Praxissemesterevaluation teilnehmen (freiwillig)</a:t>
                      </a:r>
                    </a:p>
                  </a:txBody>
                  <a:tcPr/>
                </a:tc>
                <a:tc>
                  <a:txBody>
                    <a:bodyPr/>
                    <a:lstStyle/>
                    <a:p>
                      <a:endParaRPr lang="de-DE" sz="1400" i="1" dirty="0"/>
                    </a:p>
                  </a:txBody>
                  <a:tcPr/>
                </a:tc>
                <a:tc>
                  <a:txBody>
                    <a:bodyPr/>
                    <a:lstStyle/>
                    <a:p>
                      <a:endParaRPr lang="de-DE" sz="1400" i="1" dirty="0"/>
                    </a:p>
                  </a:txBody>
                  <a:tcPr/>
                </a:tc>
                <a:extLst>
                  <a:ext uri="{0D108BD9-81ED-4DB2-BD59-A6C34878D82A}">
                    <a16:rowId xmlns:a16="http://schemas.microsoft.com/office/drawing/2014/main" val="1577027651"/>
                  </a:ext>
                </a:extLst>
              </a:tr>
              <a:tr h="370840">
                <a:tc>
                  <a:txBody>
                    <a:bodyPr/>
                    <a:lstStyle/>
                    <a:p>
                      <a:endParaRPr lang="de-DE" sz="1600" i="0" dirty="0"/>
                    </a:p>
                  </a:txBody>
                  <a:tcPr/>
                </a:tc>
                <a:tc gridSpan="3">
                  <a:txBody>
                    <a:bodyPr/>
                    <a:lstStyle/>
                    <a:p>
                      <a:r>
                        <a:rPr lang="de-DE" sz="1400" i="0" dirty="0"/>
                        <a:t>Schulbescheinigung im Praxisbüro abgeben</a:t>
                      </a:r>
                    </a:p>
                  </a:txBody>
                  <a:tcPr/>
                </a:tc>
                <a:tc hMerge="1">
                  <a:txBody>
                    <a:bodyPr/>
                    <a:lstStyle/>
                    <a:p>
                      <a:endParaRPr lang="de-DE" sz="1600" i="0" dirty="0"/>
                    </a:p>
                  </a:txBody>
                  <a:tcPr/>
                </a:tc>
                <a:tc hMerge="1">
                  <a:txBody>
                    <a:bodyPr/>
                    <a:lstStyle/>
                    <a:p>
                      <a:endParaRPr lang="de-DE" sz="1600" i="0" dirty="0"/>
                    </a:p>
                  </a:txBody>
                  <a:tcPr/>
                </a:tc>
                <a:extLst>
                  <a:ext uri="{0D108BD9-81ED-4DB2-BD59-A6C34878D82A}">
                    <a16:rowId xmlns:a16="http://schemas.microsoft.com/office/drawing/2014/main" val="873563108"/>
                  </a:ext>
                </a:extLst>
              </a:tr>
              <a:tr h="370840">
                <a:tc>
                  <a:txBody>
                    <a:bodyPr/>
                    <a:lstStyle/>
                    <a:p>
                      <a:endParaRPr lang="de-DE" sz="1400" i="0" dirty="0"/>
                    </a:p>
                  </a:txBody>
                  <a:tcPr/>
                </a:tc>
                <a:tc gridSpan="3">
                  <a:txBody>
                    <a:bodyPr/>
                    <a:lstStyle/>
                    <a:p>
                      <a:r>
                        <a:rPr lang="de-DE" sz="1400" i="1" dirty="0"/>
                        <a:t>Feedbackbogen im Praxisbüro abgeben (freiwillig)</a:t>
                      </a:r>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39877273"/>
                  </a:ext>
                </a:extLst>
              </a:tr>
            </a:tbl>
          </a:graphicData>
        </a:graphic>
      </p:graphicFrame>
    </p:spTree>
    <p:extLst>
      <p:ext uri="{BB962C8B-B14F-4D97-AF65-F5344CB8AC3E}">
        <p14:creationId xmlns:p14="http://schemas.microsoft.com/office/powerpoint/2010/main" val="92505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123728" y="2132856"/>
            <a:ext cx="5328592" cy="1815882"/>
          </a:xfrm>
          <a:prstGeom prst="rect">
            <a:avLst/>
          </a:prstGeom>
          <a:noFill/>
        </p:spPr>
        <p:txBody>
          <a:bodyPr wrap="square" lIns="91440" tIns="45720" rIns="91440" bIns="45720">
            <a:spAutoFit/>
          </a:bodyPr>
          <a:lstStyle/>
          <a:p>
            <a:pPr algn="ctr"/>
            <a:r>
              <a:rPr lang="de-DE" sz="11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FAQ</a:t>
            </a:r>
          </a:p>
        </p:txBody>
      </p:sp>
    </p:spTree>
    <p:extLst>
      <p:ext uri="{BB962C8B-B14F-4D97-AF65-F5344CB8AC3E}">
        <p14:creationId xmlns:p14="http://schemas.microsoft.com/office/powerpoint/2010/main" val="90993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980728"/>
            <a:ext cx="8534400" cy="792088"/>
          </a:xfrm>
        </p:spPr>
        <p:txBody>
          <a:bodyPr/>
          <a:lstStyle/>
          <a:p>
            <a:r>
              <a:rPr lang="de-DE" dirty="0"/>
              <a:t>Das Wichtigste in kürze </a:t>
            </a:r>
            <a:r>
              <a:rPr lang="de-DE" sz="2000" dirty="0"/>
              <a:t>Details auf Folgeseiten</a:t>
            </a:r>
            <a:endParaRPr lang="de-DE" dirty="0"/>
          </a:p>
        </p:txBody>
      </p:sp>
      <p:sp>
        <p:nvSpPr>
          <p:cNvPr id="3" name="Inhaltsplatzhalter 2"/>
          <p:cNvSpPr>
            <a:spLocks noGrp="1"/>
          </p:cNvSpPr>
          <p:nvPr>
            <p:ph idx="1"/>
          </p:nvPr>
        </p:nvSpPr>
        <p:spPr>
          <a:xfrm>
            <a:off x="304800" y="1700808"/>
            <a:ext cx="8534400" cy="4242792"/>
          </a:xfrm>
        </p:spPr>
        <p:txBody>
          <a:bodyPr/>
          <a:lstStyle/>
          <a:p>
            <a:r>
              <a:rPr lang="de-DE" sz="2200" dirty="0"/>
              <a:t>Verbindliche Anmeldephase: </a:t>
            </a:r>
            <a:r>
              <a:rPr lang="de-DE" sz="2200" b="1" dirty="0">
                <a:solidFill>
                  <a:srgbClr val="C00000"/>
                </a:solidFill>
              </a:rPr>
              <a:t>1.-15. </a:t>
            </a:r>
            <a:r>
              <a:rPr lang="de-DE" sz="2200" dirty="0">
                <a:solidFill>
                  <a:srgbClr val="C00000"/>
                </a:solidFill>
              </a:rPr>
              <a:t>November </a:t>
            </a:r>
            <a:r>
              <a:rPr lang="de-DE" sz="2200" dirty="0"/>
              <a:t>2020 über </a:t>
            </a:r>
            <a:r>
              <a:rPr lang="de-DE" sz="2200" dirty="0" err="1"/>
              <a:t>Stud.IP</a:t>
            </a:r>
            <a:endParaRPr lang="de-DE" sz="2200" dirty="0"/>
          </a:p>
          <a:p>
            <a:r>
              <a:rPr lang="de-DE" sz="2200" dirty="0"/>
              <a:t>Nachweis Masernschutzpflicht und Erweitertes Führungszeugnis (1.-15.11.20)</a:t>
            </a:r>
          </a:p>
          <a:p>
            <a:r>
              <a:rPr lang="de-DE" sz="2200" dirty="0"/>
              <a:t>Informationen zu Basics, Härtefällen, Auslandspraktikum etc. </a:t>
            </a:r>
            <a:r>
              <a:rPr lang="de-DE" sz="2200" dirty="0">
                <a:sym typeface="Wingdings" panose="05000000000000000000" pitchFamily="2" charset="2"/>
              </a:rPr>
              <a:t>siehe zusätzliche Präsentationen unter </a:t>
            </a:r>
            <a:r>
              <a:rPr lang="de-DE" sz="2200" dirty="0">
                <a:sym typeface="Wingdings" panose="05000000000000000000" pitchFamily="2" charset="2"/>
                <a:hlinkClick r:id="rId4"/>
              </a:rPr>
              <a:t>www.uni-bremen.de/zflb</a:t>
            </a:r>
            <a:r>
              <a:rPr lang="de-DE" sz="2200" dirty="0">
                <a:sym typeface="Wingdings" panose="05000000000000000000" pitchFamily="2" charset="2"/>
              </a:rPr>
              <a:t>  Lehramtsstudium  Praxissemester 2021</a:t>
            </a:r>
            <a:endParaRPr lang="de-DE" sz="2200" dirty="0"/>
          </a:p>
          <a:p>
            <a:r>
              <a:rPr lang="de-DE" sz="2200" dirty="0"/>
              <a:t>Fragen? Probleme? </a:t>
            </a:r>
            <a:r>
              <a:rPr lang="de-DE" sz="2200" dirty="0">
                <a:sym typeface="Wingdings" panose="05000000000000000000" pitchFamily="2" charset="2"/>
              </a:rPr>
              <a:t> zflb.praxisbuero@uni-bremen.de </a:t>
            </a:r>
            <a:r>
              <a:rPr lang="de-DE" sz="2000" dirty="0">
                <a:sym typeface="Wingdings" panose="05000000000000000000" pitchFamily="2" charset="2"/>
              </a:rPr>
              <a:t>(zur direkten Klärung oder Telefontermin)</a:t>
            </a:r>
          </a:p>
          <a:p>
            <a:r>
              <a:rPr lang="de-DE" sz="2200" dirty="0">
                <a:sym typeface="Wingdings" panose="05000000000000000000" pitchFamily="2" charset="2"/>
              </a:rPr>
              <a:t>Aktuelle Informationen zum Praxissemester 2021 und FAQ siehe </a:t>
            </a:r>
            <a:r>
              <a:rPr lang="de-DE" sz="2200" dirty="0">
                <a:sym typeface="Wingdings" panose="05000000000000000000" pitchFamily="2" charset="2"/>
                <a:hlinkClick r:id="rId4"/>
              </a:rPr>
              <a:t>www.uni-bremen.de/zflb</a:t>
            </a:r>
            <a:r>
              <a:rPr lang="de-DE" sz="2200" dirty="0">
                <a:sym typeface="Wingdings" panose="05000000000000000000" pitchFamily="2" charset="2"/>
              </a:rPr>
              <a:t>  Lehramtsstudium  Praxissemester 2021</a:t>
            </a:r>
            <a:endParaRPr lang="de-DE" sz="2200" dirty="0"/>
          </a:p>
        </p:txBody>
      </p:sp>
    </p:spTree>
    <p:custDataLst>
      <p:tags r:id="rId1"/>
    </p:custDataLst>
    <p:extLst>
      <p:ext uri="{BB962C8B-B14F-4D97-AF65-F5344CB8AC3E}">
        <p14:creationId xmlns:p14="http://schemas.microsoft.com/office/powerpoint/2010/main" val="2609871795"/>
      </p:ext>
    </p:extLst>
  </p:cSld>
  <p:clrMapOvr>
    <a:masterClrMapping/>
  </p:clrMapOvr>
  <mc:AlternateContent xmlns:mc="http://schemas.openxmlformats.org/markup-compatibility/2006">
    <mc:Choice xmlns:p14="http://schemas.microsoft.com/office/powerpoint/2010/main" Requires="p14">
      <p:transition spd="slow" p14:dur="2000" advTm="52670"/>
    </mc:Choice>
    <mc:Fallback>
      <p:transition spd="slow" advTm="526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04800" y="981472"/>
            <a:ext cx="8534400" cy="791344"/>
          </a:xfrm>
        </p:spPr>
        <p:txBody>
          <a:bodyPr/>
          <a:lstStyle/>
          <a:p>
            <a:r>
              <a:rPr lang="de-DE" sz="3600" cap="small" dirty="0"/>
              <a:t>Was passiert nach der Anmeldung? </a:t>
            </a:r>
            <a:br>
              <a:rPr lang="de-DE" sz="3600" cap="small" dirty="0"/>
            </a:br>
            <a:r>
              <a:rPr lang="de-DE" sz="2000" cap="small" dirty="0"/>
              <a:t>Und warum dauert das (gefühlt) so lange?</a:t>
            </a:r>
            <a:endParaRPr lang="de-DE" sz="3200" cap="small" dirty="0"/>
          </a:p>
        </p:txBody>
      </p:sp>
      <p:sp>
        <p:nvSpPr>
          <p:cNvPr id="5" name="Inhaltsplatzhalter 4"/>
          <p:cNvSpPr>
            <a:spLocks noGrp="1"/>
          </p:cNvSpPr>
          <p:nvPr>
            <p:ph sz="half" idx="1"/>
          </p:nvPr>
        </p:nvSpPr>
        <p:spPr>
          <a:xfrm>
            <a:off x="755576" y="1988840"/>
            <a:ext cx="8136904" cy="3960440"/>
          </a:xfrm>
        </p:spPr>
        <p:txBody>
          <a:bodyPr anchor="ctr"/>
          <a:lstStyle/>
          <a:p>
            <a:pPr marL="0" indent="0">
              <a:spcBef>
                <a:spcPts val="0"/>
              </a:spcBef>
              <a:spcAft>
                <a:spcPts val="600"/>
              </a:spcAft>
              <a:buNone/>
            </a:pPr>
            <a:r>
              <a:rPr lang="de-DE" sz="2000" dirty="0"/>
              <a:t>Der Zuweisungsprozess, der im Praxisbüro läuft, berücksichtigt:</a:t>
            </a:r>
          </a:p>
          <a:p>
            <a:pPr>
              <a:spcBef>
                <a:spcPts val="0"/>
              </a:spcBef>
              <a:spcAft>
                <a:spcPts val="600"/>
              </a:spcAft>
            </a:pPr>
            <a:r>
              <a:rPr lang="de-DE" sz="2000" dirty="0"/>
              <a:t>Härtefälle</a:t>
            </a:r>
          </a:p>
          <a:p>
            <a:pPr>
              <a:spcBef>
                <a:spcPts val="0"/>
              </a:spcBef>
              <a:spcAft>
                <a:spcPts val="600"/>
              </a:spcAft>
            </a:pPr>
            <a:r>
              <a:rPr lang="de-DE" sz="2000" dirty="0"/>
              <a:t>Kooperationsverträge und -absprachen einzelner Studienfächer mit Schulen</a:t>
            </a:r>
          </a:p>
          <a:p>
            <a:pPr>
              <a:spcBef>
                <a:spcPts val="0"/>
              </a:spcBef>
              <a:spcAft>
                <a:spcPts val="600"/>
              </a:spcAft>
            </a:pPr>
            <a:r>
              <a:rPr lang="de-DE" sz="2000" dirty="0"/>
              <a:t>Einschränkungen in den Möglichkeiten der Betreuung einzelner Fächer an Schulen </a:t>
            </a:r>
          </a:p>
          <a:p>
            <a:pPr>
              <a:spcBef>
                <a:spcPts val="0"/>
              </a:spcBef>
              <a:spcAft>
                <a:spcPts val="600"/>
              </a:spcAft>
            </a:pPr>
            <a:r>
              <a:rPr lang="de-DE" sz="2000" dirty="0"/>
              <a:t>die jeweilige Fächerkombination des/der Student*in</a:t>
            </a:r>
          </a:p>
          <a:p>
            <a:pPr>
              <a:spcBef>
                <a:spcPts val="0"/>
              </a:spcBef>
              <a:spcAft>
                <a:spcPts val="600"/>
              </a:spcAft>
            </a:pPr>
            <a:r>
              <a:rPr lang="de-DE" sz="2000" dirty="0"/>
              <a:t>ggf. Schwerpunkte, z.B. bilingual</a:t>
            </a:r>
          </a:p>
          <a:p>
            <a:pPr>
              <a:spcBef>
                <a:spcPts val="0"/>
              </a:spcBef>
              <a:spcAft>
                <a:spcPts val="600"/>
              </a:spcAft>
            </a:pPr>
            <a:r>
              <a:rPr lang="de-DE" sz="2000" dirty="0"/>
              <a:t>falls nach Berücksichtigung aller Kriterien </a:t>
            </a:r>
            <a:r>
              <a:rPr lang="de-DE" sz="2000" u="sng" dirty="0"/>
              <a:t>möglich:</a:t>
            </a:r>
            <a:r>
              <a:rPr lang="de-DE" sz="2000" dirty="0"/>
              <a:t> den Wunsch Bremen/Bremen-Nord/Bremerhaven</a:t>
            </a:r>
          </a:p>
          <a:p>
            <a:pPr>
              <a:spcBef>
                <a:spcPts val="0"/>
              </a:spcBef>
              <a:spcAft>
                <a:spcPts val="600"/>
              </a:spcAft>
              <a:buFont typeface="Wingdings"/>
              <a:buChar char="è"/>
            </a:pPr>
            <a:r>
              <a:rPr lang="de-DE" sz="2000" dirty="0">
                <a:sym typeface="Wingdings" panose="05000000000000000000" pitchFamily="2" charset="2"/>
              </a:rPr>
              <a:t>Daher können individuelle Wünsche leider nicht erfüllt werden und es   </a:t>
            </a:r>
          </a:p>
          <a:p>
            <a:pPr marL="0" indent="0">
              <a:spcBef>
                <a:spcPts val="0"/>
              </a:spcBef>
              <a:spcAft>
                <a:spcPts val="600"/>
              </a:spcAft>
              <a:buNone/>
            </a:pPr>
            <a:r>
              <a:rPr lang="de-DE" sz="2000" dirty="0">
                <a:sym typeface="Wingdings" panose="05000000000000000000" pitchFamily="2" charset="2"/>
              </a:rPr>
              <a:t>     benötigt Zeit bis zur Schulzuweisungsnachricht</a:t>
            </a:r>
            <a:endParaRPr lang="de-DE" sz="2000" dirty="0"/>
          </a:p>
        </p:txBody>
      </p:sp>
    </p:spTree>
    <p:extLst>
      <p:ext uri="{BB962C8B-B14F-4D97-AF65-F5344CB8AC3E}">
        <p14:creationId xmlns:p14="http://schemas.microsoft.com/office/powerpoint/2010/main" val="35184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blinds(horizontal)">
                                      <p:cBhvr>
                                        <p:cTn id="31" dur="500"/>
                                        <p:tgtEl>
                                          <p:spTgt spid="5">
                                            <p:txEl>
                                              <p:pRg st="7" end="7"/>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blinds(horizontal)">
                                      <p:cBhvr>
                                        <p:cTn id="3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1008000"/>
            <a:ext cx="8534400" cy="720000"/>
          </a:xfrm>
        </p:spPr>
        <p:txBody>
          <a:bodyPr/>
          <a:lstStyle/>
          <a:p>
            <a:r>
              <a:rPr lang="de-DE" sz="3600" cap="small" dirty="0"/>
              <a:t>Wie wird das Praktikum Bescheinigt?</a:t>
            </a:r>
          </a:p>
        </p:txBody>
      </p:sp>
      <p:sp>
        <p:nvSpPr>
          <p:cNvPr id="14" name="Inhaltsplatzhalter 3"/>
          <p:cNvSpPr>
            <a:spLocks noGrp="1"/>
          </p:cNvSpPr>
          <p:nvPr>
            <p:ph sz="half" idx="1"/>
          </p:nvPr>
        </p:nvSpPr>
        <p:spPr>
          <a:xfrm>
            <a:off x="323528" y="2060848"/>
            <a:ext cx="8298448" cy="1440160"/>
          </a:xfrm>
        </p:spPr>
        <p:txBody>
          <a:bodyPr/>
          <a:lstStyle/>
          <a:p>
            <a:r>
              <a:rPr lang="de-DE" sz="2000" dirty="0"/>
              <a:t>Die Ausbildungskoordination oder Schulleitung bestätigt durch Unterschrift und Stempel auf der individualisierten Schulbescheinigung die ordnungsgemäße Durchführung des Praktikums.</a:t>
            </a:r>
          </a:p>
          <a:p>
            <a:pPr lvl="1"/>
            <a:r>
              <a:rPr lang="de-DE" sz="1600" dirty="0"/>
              <a:t>Die Original - Schulbescheinigung geben Sie im </a:t>
            </a:r>
            <a:r>
              <a:rPr lang="de-DE" sz="1600" dirty="0" err="1"/>
              <a:t>ZfLB</a:t>
            </a:r>
            <a:r>
              <a:rPr lang="de-DE" sz="1600" dirty="0"/>
              <a:t> ab (Informationen hierzu finden Sie vor Beginn der Sommerferien auf der Homepage)</a:t>
            </a:r>
          </a:p>
          <a:p>
            <a:pPr lvl="1"/>
            <a:endParaRPr lang="de-DE" sz="1600" dirty="0"/>
          </a:p>
          <a:p>
            <a:r>
              <a:rPr lang="de-DE" sz="2000" dirty="0"/>
              <a:t>Zusätzlich gibt es einen Feedbackbogen samt Bescheinigung über die selbstständig durchgeführten Unterrichtseinheiten </a:t>
            </a:r>
            <a:r>
              <a:rPr lang="de-DE" sz="1600" dirty="0"/>
              <a:t>(nähere Hinweise und Formular s. </a:t>
            </a:r>
            <a:r>
              <a:rPr lang="de-DE" sz="1600" dirty="0" err="1"/>
              <a:t>ZfLB</a:t>
            </a:r>
            <a:r>
              <a:rPr lang="de-DE" sz="1600" dirty="0"/>
              <a:t> – Homepage sowie in der Zuweisungsmail)</a:t>
            </a:r>
          </a:p>
          <a:p>
            <a:pPr marL="0" indent="0">
              <a:buNone/>
            </a:pPr>
            <a:endParaRPr lang="de-DE" sz="1600" dirty="0"/>
          </a:p>
          <a:p>
            <a:pPr marL="0" indent="0">
              <a:buNone/>
            </a:pPr>
            <a:endParaRPr lang="de-DE" sz="2000" dirty="0"/>
          </a:p>
          <a:p>
            <a:endParaRPr lang="de-DE" sz="2000" dirty="0"/>
          </a:p>
          <a:p>
            <a:pPr marL="0" indent="0">
              <a:buNone/>
            </a:pPr>
            <a:endParaRPr lang="de-DE" sz="2000" dirty="0"/>
          </a:p>
        </p:txBody>
      </p:sp>
    </p:spTree>
    <p:extLst>
      <p:ext uri="{BB962C8B-B14F-4D97-AF65-F5344CB8AC3E}">
        <p14:creationId xmlns:p14="http://schemas.microsoft.com/office/powerpoint/2010/main" val="4262606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t>Was ist, wenn ich schwanger bin oder werde?</a:t>
            </a:r>
            <a:endParaRPr lang="de-DE" sz="3600" cap="small" dirty="0"/>
          </a:p>
        </p:txBody>
      </p:sp>
      <p:sp>
        <p:nvSpPr>
          <p:cNvPr id="13" name="Inhaltsplatzhalter 12"/>
          <p:cNvSpPr>
            <a:spLocks noGrp="1"/>
          </p:cNvSpPr>
          <p:nvPr>
            <p:ph idx="1"/>
          </p:nvPr>
        </p:nvSpPr>
        <p:spPr>
          <a:xfrm>
            <a:off x="304800" y="1988840"/>
            <a:ext cx="8371656" cy="3954760"/>
          </a:xfrm>
        </p:spPr>
        <p:txBody>
          <a:bodyPr anchor="ctr"/>
          <a:lstStyle/>
          <a:p>
            <a:pPr marL="857250" lvl="1" indent="-457200"/>
            <a:r>
              <a:rPr lang="de-DE" sz="2000" dirty="0"/>
              <a:t>Prinzipiell ist ein Praktikum möglich, wenn eine Gefährdungsbeurteilung erstellt und der Immunstatus festgestellt wird </a:t>
            </a:r>
            <a:r>
              <a:rPr lang="de-DE" sz="1600" dirty="0"/>
              <a:t>(und hier nichts dagegen spricht)</a:t>
            </a:r>
          </a:p>
          <a:p>
            <a:pPr marL="857250" lvl="1" indent="-457200"/>
            <a:r>
              <a:rPr lang="de-DE" sz="2000" dirty="0"/>
              <a:t>Bitte setzen Sie sich möglichst frühzeitig mit dem Praxisbüro in Verbindung</a:t>
            </a:r>
          </a:p>
          <a:p>
            <a:pPr marL="1257300" lvl="2" indent="-457200"/>
            <a:r>
              <a:rPr lang="de-DE" sz="1600" dirty="0"/>
              <a:t>Wir erklären Ihnen das weitere Prozedere und beraten Sie</a:t>
            </a:r>
          </a:p>
          <a:p>
            <a:pPr marL="1257300" lvl="2" indent="-457200"/>
            <a:r>
              <a:rPr lang="de-DE" sz="1600" dirty="0"/>
              <a:t>Beachten Sie, dass auch die Schule einbezogen werden muss, da die Regelungen angewendet werden, die auch für die Lehrerinnen an Bremer Schulen gelten</a:t>
            </a:r>
            <a:endParaRPr lang="de-DE" sz="2000" dirty="0"/>
          </a:p>
        </p:txBody>
      </p:sp>
    </p:spTree>
    <p:extLst>
      <p:ext uri="{BB962C8B-B14F-4D97-AF65-F5344CB8AC3E}">
        <p14:creationId xmlns:p14="http://schemas.microsoft.com/office/powerpoint/2010/main" val="104213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764704"/>
            <a:ext cx="8534400" cy="1295400"/>
          </a:xfrm>
        </p:spPr>
        <p:txBody>
          <a:bodyPr/>
          <a:lstStyle/>
          <a:p>
            <a:r>
              <a:rPr lang="de-DE" sz="2800" cap="small" dirty="0"/>
              <a:t>Was passiert, wenn ich es nicht schaffe, mich regulär zum Wintersemester für den Master zu bewerben  ? </a:t>
            </a:r>
          </a:p>
        </p:txBody>
      </p:sp>
      <p:sp>
        <p:nvSpPr>
          <p:cNvPr id="13" name="Inhaltsplatzhalter 12"/>
          <p:cNvSpPr>
            <a:spLocks noGrp="1"/>
          </p:cNvSpPr>
          <p:nvPr>
            <p:ph idx="1"/>
          </p:nvPr>
        </p:nvSpPr>
        <p:spPr>
          <a:xfrm>
            <a:off x="539552" y="1556792"/>
            <a:ext cx="7817338" cy="5206352"/>
          </a:xfrm>
        </p:spPr>
        <p:txBody>
          <a:bodyPr anchor="ctr"/>
          <a:lstStyle/>
          <a:p>
            <a:pPr marL="114300" indent="0">
              <a:buNone/>
            </a:pPr>
            <a:endParaRPr lang="de-DE" sz="2000" dirty="0">
              <a:sym typeface="Wingdings" panose="05000000000000000000" pitchFamily="2" charset="2"/>
            </a:endParaRPr>
          </a:p>
          <a:p>
            <a:pPr marL="114300" indent="0">
              <a:buNone/>
            </a:pPr>
            <a:r>
              <a:rPr lang="de-DE" sz="2400" dirty="0">
                <a:sym typeface="Wingdings" panose="05000000000000000000" pitchFamily="2" charset="2"/>
              </a:rPr>
              <a:t>Die Praxissemesteranmeldung ist unter Umständen auch für Bachelorstudierende möglich</a:t>
            </a:r>
          </a:p>
          <a:p>
            <a:pPr marL="114300" indent="0">
              <a:buNone/>
            </a:pPr>
            <a:endParaRPr lang="de-DE" sz="2000" dirty="0">
              <a:sym typeface="Wingdings" panose="05000000000000000000" pitchFamily="2" charset="2"/>
            </a:endParaRPr>
          </a:p>
          <a:p>
            <a:pPr marL="457200">
              <a:buFontTx/>
              <a:buChar char="-"/>
            </a:pPr>
            <a:r>
              <a:rPr lang="de-DE" sz="2000" dirty="0">
                <a:sym typeface="Wingdings" panose="05000000000000000000" pitchFamily="2" charset="2"/>
              </a:rPr>
              <a:t>Beachten Sie hierzu bitte die gesonderten Informationen</a:t>
            </a:r>
          </a:p>
          <a:p>
            <a:pPr marL="457200">
              <a:buFontTx/>
              <a:buChar char="-"/>
            </a:pPr>
            <a:r>
              <a:rPr lang="de-DE" sz="2000" dirty="0">
                <a:sym typeface="Wingdings" panose="05000000000000000000" pitchFamily="2" charset="2"/>
              </a:rPr>
              <a:t>Mit einer Zulassung zum Praxissemester ist unter Umständen eine Zulassung zum fortgeschrittenen Masterstudium möglich (siehe </a:t>
            </a:r>
            <a:r>
              <a:rPr lang="de-DE" sz="2000" dirty="0">
                <a:hlinkClick r:id="rId3"/>
              </a:rPr>
              <a:t>https://www.uni-bremen.de/zflb/lehramtsstudium/schulpraktika/praxissemester/praxissemester-teilnahme-fuer-ba-studierende</a:t>
            </a:r>
            <a:endParaRPr lang="de-DE" sz="2000" dirty="0">
              <a:sym typeface="Wingdings" panose="05000000000000000000" pitchFamily="2" charset="2"/>
            </a:endParaRPr>
          </a:p>
          <a:p>
            <a:pPr marL="114300" indent="0">
              <a:buNone/>
            </a:pPr>
            <a:endParaRPr lang="de-DE" sz="700" dirty="0">
              <a:sym typeface="Wingdings" panose="05000000000000000000" pitchFamily="2" charset="2"/>
            </a:endParaRPr>
          </a:p>
          <a:p>
            <a:pPr marL="857250" lvl="1">
              <a:buFontTx/>
              <a:buChar char="-"/>
            </a:pPr>
            <a:endParaRPr lang="de-DE" sz="2000" dirty="0">
              <a:sym typeface="Wingdings" panose="05000000000000000000" pitchFamily="2" charset="2"/>
            </a:endParaRPr>
          </a:p>
        </p:txBody>
      </p:sp>
    </p:spTree>
    <p:extLst>
      <p:ext uri="{BB962C8B-B14F-4D97-AF65-F5344CB8AC3E}">
        <p14:creationId xmlns:p14="http://schemas.microsoft.com/office/powerpoint/2010/main" val="210100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t>Ich bin mit meiner zugewiesenen Schule überhaupt nicht einverstanden…</a:t>
            </a:r>
            <a:endParaRPr lang="de-DE" sz="3600" cap="small" dirty="0"/>
          </a:p>
        </p:txBody>
      </p:sp>
      <p:sp>
        <p:nvSpPr>
          <p:cNvPr id="13" name="Inhaltsplatzhalter 12"/>
          <p:cNvSpPr>
            <a:spLocks noGrp="1"/>
          </p:cNvSpPr>
          <p:nvPr>
            <p:ph idx="1"/>
          </p:nvPr>
        </p:nvSpPr>
        <p:spPr>
          <a:xfrm>
            <a:off x="304800" y="1988840"/>
            <a:ext cx="8371656" cy="3954760"/>
          </a:xfrm>
        </p:spPr>
        <p:txBody>
          <a:bodyPr anchor="ctr"/>
          <a:lstStyle/>
          <a:p>
            <a:pPr marL="857250" lvl="1" indent="-457200"/>
            <a:r>
              <a:rPr lang="de-DE" sz="2000" dirty="0"/>
              <a:t>Der Tausch von Praktikumsplätzen ist nicht möglich</a:t>
            </a:r>
          </a:p>
          <a:p>
            <a:pPr marL="857250" lvl="1" indent="-457200"/>
            <a:r>
              <a:rPr lang="de-DE" sz="2000" dirty="0"/>
              <a:t>Die Zuweisung berücksichtigt eine Mischung an Schulformen und Stadtteilen über die verschiedenen Praktika im Studium</a:t>
            </a:r>
          </a:p>
          <a:p>
            <a:pPr marL="857250" lvl="1" indent="-457200"/>
            <a:r>
              <a:rPr lang="de-DE" sz="2000" dirty="0"/>
              <a:t>Das Praxisbüro hat keine Kenntnis Ihres Wohnortes, daher spielt die Entfernung zwischen Wohnort und Schule keine Rolle bei der Zuweisung</a:t>
            </a:r>
          </a:p>
          <a:p>
            <a:pPr marL="857250" lvl="1" indent="-457200"/>
            <a:r>
              <a:rPr lang="de-DE" sz="2000" dirty="0"/>
              <a:t>Nachträglich einen Härtefall zu stellen, um einen Schulwechsel zu erreichen, ist nicht möglich (Ausnahme: Akutfälle)</a:t>
            </a:r>
          </a:p>
          <a:p>
            <a:pPr marL="857250" lvl="1" indent="-457200"/>
            <a:r>
              <a:rPr lang="de-DE" sz="2000" dirty="0"/>
              <a:t>Sind Sie der Meinung, dass Ihre Situation einen Schulwechsel erforderlich macht, melden Sie sich im Praxisbüro</a:t>
            </a:r>
          </a:p>
        </p:txBody>
      </p:sp>
    </p:spTree>
    <p:extLst>
      <p:ext uri="{BB962C8B-B14F-4D97-AF65-F5344CB8AC3E}">
        <p14:creationId xmlns:p14="http://schemas.microsoft.com/office/powerpoint/2010/main" val="274334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cap="small" dirty="0"/>
              <a:t>Ich arbeite bereits an einer Schule und würde gerne dort mein Praxissemester machen…</a:t>
            </a:r>
          </a:p>
        </p:txBody>
      </p:sp>
      <p:sp>
        <p:nvSpPr>
          <p:cNvPr id="13" name="Inhaltsplatzhalter 12"/>
          <p:cNvSpPr>
            <a:spLocks noGrp="1"/>
          </p:cNvSpPr>
          <p:nvPr>
            <p:ph idx="1"/>
          </p:nvPr>
        </p:nvSpPr>
        <p:spPr>
          <a:xfrm>
            <a:off x="304800" y="1988840"/>
            <a:ext cx="8299648" cy="3954760"/>
          </a:xfrm>
        </p:spPr>
        <p:txBody>
          <a:bodyPr anchor="ctr"/>
          <a:lstStyle/>
          <a:p>
            <a:r>
              <a:rPr lang="de-DE" sz="2000" dirty="0"/>
              <a:t>Wenn Sie an einer Schule unterrichten, können Sie dort nicht für das Praktikum zugewiesen werden.</a:t>
            </a:r>
          </a:p>
          <a:p>
            <a:r>
              <a:rPr lang="de-DE" sz="2000" dirty="0"/>
              <a:t>Sollten Sie zufällig der Schule zugewiesen werden, an der Sie unterrichten, sind Sie verpflichtet das </a:t>
            </a:r>
            <a:r>
              <a:rPr lang="de-DE" sz="2000" dirty="0" err="1"/>
              <a:t>ZfLB</a:t>
            </a:r>
            <a:r>
              <a:rPr lang="de-DE" sz="2000" dirty="0"/>
              <a:t> darüber zu informieren.</a:t>
            </a:r>
          </a:p>
          <a:p>
            <a:r>
              <a:rPr lang="de-DE" sz="2000" dirty="0"/>
              <a:t>Diese Vorgabe betrifft die Unterrichtstätigkeit; eine Anstellung für AGs, Assistenzen etc. ist i.d.R. unproblematisch</a:t>
            </a:r>
          </a:p>
          <a:p>
            <a:pPr lvl="1"/>
            <a:r>
              <a:rPr lang="de-DE" sz="2000" dirty="0"/>
              <a:t>Im Zweifel: Nachfragen!</a:t>
            </a:r>
          </a:p>
        </p:txBody>
      </p:sp>
    </p:spTree>
    <p:extLst>
      <p:ext uri="{BB962C8B-B14F-4D97-AF65-F5344CB8AC3E}">
        <p14:creationId xmlns:p14="http://schemas.microsoft.com/office/powerpoint/2010/main" val="175421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cap="small" dirty="0"/>
              <a:t>An wen wende ich mich, wenn ich Schwierigkeiten habe?</a:t>
            </a:r>
          </a:p>
        </p:txBody>
      </p:sp>
      <p:sp>
        <p:nvSpPr>
          <p:cNvPr id="13" name="Inhaltsplatzhalter 12"/>
          <p:cNvSpPr>
            <a:spLocks noGrp="1"/>
          </p:cNvSpPr>
          <p:nvPr>
            <p:ph idx="1"/>
          </p:nvPr>
        </p:nvSpPr>
        <p:spPr/>
        <p:txBody>
          <a:bodyPr anchor="ctr"/>
          <a:lstStyle/>
          <a:p>
            <a:r>
              <a:rPr lang="de-DE" sz="2000" dirty="0"/>
              <a:t>Das Praxisbüro im Zentrum für Lehrerinnen-/Lehrerbildung und Bildungsforschung ist Ansprechpartner, wenn es Unstimmigkeiten mit der Schule (oder auch im Fach) gibt, </a:t>
            </a:r>
          </a:p>
          <a:p>
            <a:pPr lvl="1"/>
            <a:r>
              <a:rPr lang="de-DE" sz="2000" dirty="0"/>
              <a:t>z.B. wenn Sie einen Rat benötigen</a:t>
            </a:r>
          </a:p>
          <a:p>
            <a:pPr lvl="1"/>
            <a:r>
              <a:rPr lang="de-DE" sz="2000" dirty="0"/>
              <a:t>oder  von offizieller Seite eine Klarstellung usw. notwendig ist.</a:t>
            </a:r>
          </a:p>
          <a:p>
            <a:r>
              <a:rPr lang="de-DE" sz="2000" dirty="0"/>
              <a:t>Auch in allen anderen Fällen, die das Praktikum betreffen, versuchen wir Ihnen weiterzuhelfen</a:t>
            </a:r>
          </a:p>
          <a:p>
            <a:pPr marL="457200" lvl="1" indent="0">
              <a:buNone/>
            </a:pPr>
            <a:r>
              <a:rPr lang="de-DE" sz="2000" dirty="0"/>
              <a:t>Sprechen Sie uns an (per Mail, telefonisch, u.U. persönlich), in dringenden Fällen selbstverständlich auch außerhalb der Sprechzeiten.</a:t>
            </a:r>
          </a:p>
          <a:p>
            <a:endParaRPr lang="de-DE" sz="2000" dirty="0"/>
          </a:p>
        </p:txBody>
      </p:sp>
    </p:spTree>
    <p:extLst>
      <p:ext uri="{BB962C8B-B14F-4D97-AF65-F5344CB8AC3E}">
        <p14:creationId xmlns:p14="http://schemas.microsoft.com/office/powerpoint/2010/main" val="49446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cap="small" dirty="0"/>
              <a:t>Wo finde ich weitere Informationen?</a:t>
            </a:r>
          </a:p>
        </p:txBody>
      </p:sp>
      <p:sp>
        <p:nvSpPr>
          <p:cNvPr id="13" name="Inhaltsplatzhalter 12"/>
          <p:cNvSpPr>
            <a:spLocks noGrp="1"/>
          </p:cNvSpPr>
          <p:nvPr>
            <p:ph idx="1"/>
          </p:nvPr>
        </p:nvSpPr>
        <p:spPr>
          <a:xfrm>
            <a:off x="304800" y="1988840"/>
            <a:ext cx="6643464" cy="4392488"/>
          </a:xfrm>
        </p:spPr>
        <p:txBody>
          <a:bodyPr anchor="ctr"/>
          <a:lstStyle/>
          <a:p>
            <a:r>
              <a:rPr lang="de-DE" sz="2000" dirty="0"/>
              <a:t>Auf den Seiten des Zentrums für Lehrerbildung </a:t>
            </a:r>
            <a:r>
              <a:rPr lang="de-DE" sz="2000" dirty="0">
                <a:hlinkClick r:id="rId3"/>
              </a:rPr>
              <a:t>www.uni-bremen.de/zflb</a:t>
            </a:r>
            <a:endParaRPr lang="de-DE" sz="2000" dirty="0"/>
          </a:p>
          <a:p>
            <a:pPr lvl="1"/>
            <a:r>
              <a:rPr lang="de-DE" sz="2000" dirty="0"/>
              <a:t>Allgemeines zum Praktikum</a:t>
            </a:r>
          </a:p>
          <a:p>
            <a:pPr lvl="1"/>
            <a:r>
              <a:rPr lang="de-DE" sz="2000" dirty="0"/>
              <a:t>Formulare</a:t>
            </a:r>
          </a:p>
          <a:p>
            <a:pPr lvl="1"/>
            <a:r>
              <a:rPr lang="de-DE" sz="2000" b="1" dirty="0"/>
              <a:t>Handbuch Schulpraktische Studien</a:t>
            </a:r>
          </a:p>
          <a:p>
            <a:pPr lvl="1"/>
            <a:r>
              <a:rPr lang="de-DE" sz="2000" dirty="0"/>
              <a:t>Praktikumsordnung</a:t>
            </a:r>
          </a:p>
          <a:p>
            <a:r>
              <a:rPr lang="de-DE" sz="2000" dirty="0"/>
              <a:t>Schulwegweiser mit Adressen und Verweise auf Schulwebseiten</a:t>
            </a:r>
          </a:p>
          <a:p>
            <a:pPr marL="800100" lvl="2" indent="0">
              <a:buNone/>
            </a:pPr>
            <a:r>
              <a:rPr lang="de-DE" sz="1800" dirty="0"/>
              <a:t>Bremen: </a:t>
            </a:r>
            <a:r>
              <a:rPr lang="de-DE" sz="1400" dirty="0">
                <a:hlinkClick r:id="rId4"/>
              </a:rPr>
              <a:t>www.bildung.bremen.de/schulwegweiser-3714</a:t>
            </a:r>
            <a:endParaRPr lang="de-DE" sz="1400" dirty="0"/>
          </a:p>
          <a:p>
            <a:pPr marL="800100" lvl="2" indent="0">
              <a:buNone/>
            </a:pPr>
            <a:r>
              <a:rPr lang="de-DE" sz="1800" dirty="0"/>
              <a:t>Bremerhaven: </a:t>
            </a:r>
            <a:r>
              <a:rPr lang="de-DE" sz="1400" dirty="0">
                <a:hlinkClick r:id="rId5"/>
              </a:rPr>
              <a:t>https://www.bremerhaven.de/de/leben-arbeiten/bildung-forschung/schule/schulen-in-bremerhaven.26307.html</a:t>
            </a:r>
            <a:r>
              <a:rPr lang="de-DE" sz="2800" dirty="0"/>
              <a:t>  </a:t>
            </a:r>
            <a:endParaRPr lang="de-DE" dirty="0"/>
          </a:p>
          <a:p>
            <a:endParaRPr lang="de-DE" sz="2000" dirty="0"/>
          </a:p>
        </p:txBody>
      </p:sp>
      <p:pic>
        <p:nvPicPr>
          <p:cNvPr id="4" name="Grafik 3"/>
          <p:cNvPicPr/>
          <p:nvPr/>
        </p:nvPicPr>
        <p:blipFill rotWithShape="1">
          <a:blip r:embed="rId6"/>
          <a:srcRect l="27487" t="12570" r="25915" b="1396"/>
          <a:stretch/>
        </p:blipFill>
        <p:spPr bwMode="auto">
          <a:xfrm>
            <a:off x="6876256" y="2420888"/>
            <a:ext cx="2032898" cy="30854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8594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endParaRPr lang="de-DE" dirty="0"/>
          </a:p>
        </p:txBody>
      </p:sp>
      <p:sp>
        <p:nvSpPr>
          <p:cNvPr id="5" name="Untertitel 4"/>
          <p:cNvSpPr>
            <a:spLocks noGrp="1"/>
          </p:cNvSpPr>
          <p:nvPr>
            <p:ph type="subTitle" idx="1"/>
          </p:nvPr>
        </p:nvSpPr>
        <p:spPr>
          <a:xfrm>
            <a:off x="1143000" y="4581128"/>
            <a:ext cx="6781800" cy="1286272"/>
          </a:xfrm>
        </p:spPr>
        <p:txBody>
          <a:bodyPr/>
          <a:lstStyle/>
          <a:p>
            <a:pPr algn="r"/>
            <a:r>
              <a:rPr lang="de-DE" sz="3200" dirty="0"/>
              <a:t>Die Anmeldung</a:t>
            </a:r>
          </a:p>
        </p:txBody>
      </p:sp>
    </p:spTree>
    <p:extLst>
      <p:ext uri="{BB962C8B-B14F-4D97-AF65-F5344CB8AC3E}">
        <p14:creationId xmlns:p14="http://schemas.microsoft.com/office/powerpoint/2010/main" val="1433092251"/>
      </p:ext>
    </p:extLst>
  </p:cSld>
  <p:clrMapOvr>
    <a:masterClrMapping/>
  </p:clrMapOvr>
  <mc:AlternateContent xmlns:mc="http://schemas.openxmlformats.org/markup-compatibility/2006">
    <mc:Choice xmlns:p14="http://schemas.microsoft.com/office/powerpoint/2010/main" Requires="p14">
      <p:transition spd="slow" p14:dur="2000" advTm="1367"/>
    </mc:Choice>
    <mc:Fallback>
      <p:transition spd="slow" advTm="136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04800" y="642346"/>
            <a:ext cx="8534400" cy="791344"/>
          </a:xfrm>
        </p:spPr>
        <p:txBody>
          <a:bodyPr/>
          <a:lstStyle/>
          <a:p>
            <a:r>
              <a:rPr lang="de-DE" sz="3600" cap="small" dirty="0"/>
              <a:t>Wie funktioniert die Anmeldung?</a:t>
            </a:r>
          </a:p>
        </p:txBody>
      </p:sp>
      <p:sp>
        <p:nvSpPr>
          <p:cNvPr id="5" name="Inhaltsplatzhalter 4"/>
          <p:cNvSpPr>
            <a:spLocks noGrp="1"/>
          </p:cNvSpPr>
          <p:nvPr>
            <p:ph sz="half" idx="1"/>
          </p:nvPr>
        </p:nvSpPr>
        <p:spPr>
          <a:xfrm>
            <a:off x="4067944" y="1369444"/>
            <a:ext cx="4824536" cy="4579836"/>
          </a:xfrm>
        </p:spPr>
        <p:txBody>
          <a:bodyPr anchor="ctr"/>
          <a:lstStyle/>
          <a:p>
            <a:pPr>
              <a:spcBef>
                <a:spcPts val="0"/>
              </a:spcBef>
              <a:spcAft>
                <a:spcPts val="600"/>
              </a:spcAft>
            </a:pPr>
            <a:r>
              <a:rPr lang="de-DE" sz="1700" dirty="0"/>
              <a:t>Die Anmeldung zum Praxissemester erfolgt über </a:t>
            </a:r>
            <a:r>
              <a:rPr lang="de-DE" sz="1700" dirty="0" err="1"/>
              <a:t>Stud.IP</a:t>
            </a:r>
            <a:r>
              <a:rPr lang="de-DE" sz="1700" dirty="0"/>
              <a:t>, klicken Sie auf der Startseite auf ‚Zentrum für Lehrerbildung‘</a:t>
            </a:r>
          </a:p>
          <a:p>
            <a:pPr>
              <a:spcBef>
                <a:spcPts val="0"/>
              </a:spcBef>
              <a:spcAft>
                <a:spcPts val="600"/>
              </a:spcAft>
            </a:pPr>
            <a:r>
              <a:rPr lang="de-DE" sz="1700" dirty="0"/>
              <a:t>Folgen Sie der sich sukzessive öffnenden Maske </a:t>
            </a:r>
          </a:p>
          <a:p>
            <a:pPr>
              <a:spcBef>
                <a:spcPts val="0"/>
              </a:spcBef>
              <a:spcAft>
                <a:spcPts val="600"/>
              </a:spcAft>
            </a:pPr>
            <a:r>
              <a:rPr lang="de-DE" sz="1700" dirty="0"/>
              <a:t>Hinweis nach erfolgter Anmeldung auf </a:t>
            </a:r>
            <a:r>
              <a:rPr lang="de-DE" sz="1700" dirty="0" err="1"/>
              <a:t>Stud.IP</a:t>
            </a:r>
            <a:r>
              <a:rPr lang="de-DE" sz="1700" dirty="0"/>
              <a:t>: „Vielen Dank für Ihre Anmeldung. Sie erhalten eine Nachricht, sobald Sie einer Schule zugeteilt wurden.“, es erfolgt keine E-Mail</a:t>
            </a:r>
          </a:p>
          <a:p>
            <a:pPr>
              <a:spcBef>
                <a:spcPts val="0"/>
              </a:spcBef>
              <a:spcAft>
                <a:spcPts val="600"/>
              </a:spcAft>
            </a:pPr>
            <a:r>
              <a:rPr lang="de-DE" sz="1700" dirty="0"/>
              <a:t>Die Anmeldung kann über die </a:t>
            </a:r>
            <a:r>
              <a:rPr lang="de-DE" sz="1700" dirty="0" err="1"/>
              <a:t>Stud.IP</a:t>
            </a:r>
            <a:r>
              <a:rPr lang="de-DE" sz="1700" dirty="0"/>
              <a:t>-Startseite ‚Zentrum für Lehrerbildung‘ eingesehen werden</a:t>
            </a:r>
          </a:p>
          <a:p>
            <a:pPr>
              <a:spcBef>
                <a:spcPts val="0"/>
              </a:spcBef>
              <a:spcAft>
                <a:spcPts val="600"/>
              </a:spcAft>
            </a:pPr>
            <a:r>
              <a:rPr lang="de-DE" sz="1700" dirty="0"/>
              <a:t>Sie wissen nicht, ob Sie alles ‚richtig‘ gemacht haben? Es gibt Probleme beim Ausfüllen? Sie haben etwas vergessen? – Machen Sie ggf. einen Screenshot und wenden Sie sich direkt an das Praxisbüro</a:t>
            </a:r>
          </a:p>
        </p:txBody>
      </p:sp>
      <p:pic>
        <p:nvPicPr>
          <p:cNvPr id="7" name="Inhaltsplatzhalter 11"/>
          <p:cNvPicPr>
            <a:picLocks noChangeAspect="1"/>
          </p:cNvPicPr>
          <p:nvPr/>
        </p:nvPicPr>
        <p:blipFill rotWithShape="1">
          <a:blip r:embed="rId6" cstate="print">
            <a:extLst>
              <a:ext uri="{28A0092B-C50C-407E-A947-70E740481C1C}">
                <a14:useLocalDpi xmlns:a14="http://schemas.microsoft.com/office/drawing/2010/main" val="0"/>
              </a:ext>
            </a:extLst>
          </a:blip>
          <a:srcRect r="24275" b="14875"/>
          <a:stretch/>
        </p:blipFill>
        <p:spPr bwMode="auto">
          <a:xfrm>
            <a:off x="304800" y="1369443"/>
            <a:ext cx="3763144" cy="468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feil nach rechts 8"/>
          <p:cNvSpPr/>
          <p:nvPr/>
        </p:nvSpPr>
        <p:spPr bwMode="auto">
          <a:xfrm>
            <a:off x="971600" y="5229200"/>
            <a:ext cx="1050416" cy="36929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2" name="Textfeld 1">
            <a:extLst>
              <a:ext uri="{FF2B5EF4-FFF2-40B4-BE49-F238E27FC236}">
                <a16:creationId xmlns:a16="http://schemas.microsoft.com/office/drawing/2014/main" id="{1C15C6C4-C45D-4E21-BFCC-6E0BBEEE62FD}"/>
              </a:ext>
            </a:extLst>
          </p:cNvPr>
          <p:cNvSpPr txBox="1"/>
          <p:nvPr/>
        </p:nvSpPr>
        <p:spPr>
          <a:xfrm>
            <a:off x="2627784" y="6218800"/>
            <a:ext cx="6048672" cy="584775"/>
          </a:xfrm>
          <a:prstGeom prst="rect">
            <a:avLst/>
          </a:prstGeom>
          <a:noFill/>
        </p:spPr>
        <p:txBody>
          <a:bodyPr wrap="square" rtlCol="0">
            <a:spAutoFit/>
          </a:bodyPr>
          <a:lstStyle/>
          <a:p>
            <a:r>
              <a:rPr lang="de-DE" sz="1600" dirty="0">
                <a:solidFill>
                  <a:schemeClr val="accent1">
                    <a:lumMod val="75000"/>
                  </a:schemeClr>
                </a:solidFill>
                <a:latin typeface="+mn-lt"/>
              </a:rPr>
              <a:t>Ausführliche Anleitung zur </a:t>
            </a:r>
            <a:r>
              <a:rPr lang="de-DE" sz="1600" dirty="0" err="1">
                <a:solidFill>
                  <a:schemeClr val="accent1">
                    <a:lumMod val="75000"/>
                  </a:schemeClr>
                </a:solidFill>
                <a:latin typeface="+mn-lt"/>
              </a:rPr>
              <a:t>Stud.IP</a:t>
            </a:r>
            <a:r>
              <a:rPr lang="de-DE" sz="1600" dirty="0">
                <a:solidFill>
                  <a:schemeClr val="accent1">
                    <a:lumMod val="75000"/>
                  </a:schemeClr>
                </a:solidFill>
                <a:latin typeface="+mn-lt"/>
              </a:rPr>
              <a:t>-Anmeldung unter </a:t>
            </a:r>
            <a:r>
              <a:rPr lang="de-DE" sz="1600" dirty="0">
                <a:solidFill>
                  <a:schemeClr val="accent1">
                    <a:lumMod val="75000"/>
                  </a:schemeClr>
                </a:solidFill>
                <a:latin typeface="+mn-lt"/>
                <a:hlinkClick r:id="rId7"/>
              </a:rPr>
              <a:t>www.uni-bremen.de/zflb</a:t>
            </a:r>
            <a:r>
              <a:rPr lang="de-DE" sz="1600" dirty="0">
                <a:solidFill>
                  <a:schemeClr val="accent1">
                    <a:lumMod val="75000"/>
                  </a:schemeClr>
                </a:solidFill>
                <a:latin typeface="+mn-lt"/>
              </a:rPr>
              <a:t> </a:t>
            </a:r>
            <a:r>
              <a:rPr lang="de-DE" sz="1600" dirty="0">
                <a:solidFill>
                  <a:schemeClr val="accent1">
                    <a:lumMod val="75000"/>
                  </a:schemeClr>
                </a:solidFill>
                <a:latin typeface="+mn-lt"/>
                <a:sym typeface="Wingdings" panose="05000000000000000000" pitchFamily="2" charset="2"/>
              </a:rPr>
              <a:t> Lehramtsstudium  Schulpraktika im Lehramt</a:t>
            </a:r>
            <a:endParaRPr lang="de-DE" sz="1600" dirty="0">
              <a:solidFill>
                <a:schemeClr val="accent1">
                  <a:lumMod val="75000"/>
                </a:schemeClr>
              </a:solidFill>
              <a:latin typeface="+mn-lt"/>
            </a:endParaRPr>
          </a:p>
        </p:txBody>
      </p:sp>
      <p:pic>
        <p:nvPicPr>
          <p:cNvPr id="8" name="Audio 7">
            <a:hlinkClick r:id="" action="ppaction://media"/>
            <a:extLst>
              <a:ext uri="{FF2B5EF4-FFF2-40B4-BE49-F238E27FC236}">
                <a16:creationId xmlns:a16="http://schemas.microsoft.com/office/drawing/2014/main" id="{EAD98388-74AB-458D-817E-FF06098A80F3}"/>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029553121"/>
      </p:ext>
    </p:extLst>
  </p:cSld>
  <p:clrMapOvr>
    <a:masterClrMapping/>
  </p:clrMapOvr>
  <mc:AlternateContent xmlns:mc="http://schemas.openxmlformats.org/markup-compatibility/2006">
    <mc:Choice xmlns:p14="http://schemas.microsoft.com/office/powerpoint/2010/main" Requires="p14">
      <p:transition spd="slow" p14:dur="2000" advTm="57474"/>
    </mc:Choice>
    <mc:Fallback>
      <p:transition spd="slow" advTm="574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8"/>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endParaRPr lang="de-DE" dirty="0"/>
          </a:p>
        </p:txBody>
      </p:sp>
      <p:sp>
        <p:nvSpPr>
          <p:cNvPr id="5" name="Untertitel 4"/>
          <p:cNvSpPr>
            <a:spLocks noGrp="1"/>
          </p:cNvSpPr>
          <p:nvPr>
            <p:ph type="subTitle" idx="1"/>
          </p:nvPr>
        </p:nvSpPr>
        <p:spPr>
          <a:xfrm>
            <a:off x="1143000" y="4581128"/>
            <a:ext cx="6781800" cy="1286272"/>
          </a:xfrm>
        </p:spPr>
        <p:txBody>
          <a:bodyPr/>
          <a:lstStyle/>
          <a:p>
            <a:pPr algn="r"/>
            <a:r>
              <a:rPr lang="de-DE" sz="3200" dirty="0"/>
              <a:t>Die Unterlagen</a:t>
            </a:r>
          </a:p>
        </p:txBody>
      </p:sp>
    </p:spTree>
    <p:extLst>
      <p:ext uri="{BB962C8B-B14F-4D97-AF65-F5344CB8AC3E}">
        <p14:creationId xmlns:p14="http://schemas.microsoft.com/office/powerpoint/2010/main" val="663976294"/>
      </p:ext>
    </p:extLst>
  </p:cSld>
  <p:clrMapOvr>
    <a:masterClrMapping/>
  </p:clrMapOvr>
  <mc:AlternateContent xmlns:mc="http://schemas.openxmlformats.org/markup-compatibility/2006">
    <mc:Choice xmlns:p14="http://schemas.microsoft.com/office/powerpoint/2010/main" Requires="p14">
      <p:transition spd="slow" p14:dur="2000" advTm="1367"/>
    </mc:Choice>
    <mc:Fallback>
      <p:transition spd="slow" advTm="136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04800" y="981472"/>
            <a:ext cx="8534400" cy="791344"/>
          </a:xfrm>
        </p:spPr>
        <p:txBody>
          <a:bodyPr/>
          <a:lstStyle/>
          <a:p>
            <a:r>
              <a:rPr lang="de-DE" sz="3600" cap="small" dirty="0"/>
              <a:t>Das Erweiterte Führungszeugnis I</a:t>
            </a:r>
            <a:endParaRPr lang="de-DE" sz="3200" cap="small" dirty="0"/>
          </a:p>
        </p:txBody>
      </p:sp>
      <p:sp>
        <p:nvSpPr>
          <p:cNvPr id="5" name="Inhaltsplatzhalter 4"/>
          <p:cNvSpPr>
            <a:spLocks noGrp="1"/>
          </p:cNvSpPr>
          <p:nvPr>
            <p:ph sz="half" idx="1"/>
          </p:nvPr>
        </p:nvSpPr>
        <p:spPr>
          <a:xfrm>
            <a:off x="539552" y="1772816"/>
            <a:ext cx="7686128" cy="4608512"/>
          </a:xfrm>
        </p:spPr>
        <p:txBody>
          <a:bodyPr anchor="ctr"/>
          <a:lstStyle/>
          <a:p>
            <a:pPr marL="0" indent="0">
              <a:spcBef>
                <a:spcPts val="0"/>
              </a:spcBef>
              <a:spcAft>
                <a:spcPts val="600"/>
              </a:spcAft>
              <a:buNone/>
            </a:pPr>
            <a:r>
              <a:rPr lang="de-DE" sz="2000" b="1" dirty="0"/>
              <a:t>Begründung</a:t>
            </a:r>
          </a:p>
          <a:p>
            <a:pPr marL="0" indent="0">
              <a:spcBef>
                <a:spcPts val="0"/>
              </a:spcBef>
              <a:spcAft>
                <a:spcPts val="600"/>
              </a:spcAft>
              <a:buNone/>
            </a:pPr>
            <a:r>
              <a:rPr lang="de-DE" sz="1800" dirty="0"/>
              <a:t>Die Vorlage eines erweiterten Führungszeugnisses ohne Eintrag setzt eine Vorgabe der Bremischen Bildungsbehörde um und dient dem Schutz der Schüler*innen. </a:t>
            </a:r>
          </a:p>
          <a:p>
            <a:pPr marL="0" indent="0">
              <a:spcBef>
                <a:spcPts val="0"/>
              </a:spcBef>
              <a:spcAft>
                <a:spcPts val="600"/>
              </a:spcAft>
              <a:buNone/>
            </a:pPr>
            <a:endParaRPr lang="de-DE" sz="1050" dirty="0"/>
          </a:p>
          <a:p>
            <a:pPr marL="0" indent="0">
              <a:spcBef>
                <a:spcPts val="0"/>
              </a:spcBef>
              <a:spcAft>
                <a:spcPts val="600"/>
              </a:spcAft>
              <a:buNone/>
            </a:pPr>
            <a:r>
              <a:rPr lang="de-DE" sz="2000" b="1" dirty="0"/>
              <a:t>Form des Nachweises</a:t>
            </a:r>
          </a:p>
          <a:p>
            <a:pPr marL="0" indent="0">
              <a:spcBef>
                <a:spcPts val="0"/>
              </a:spcBef>
              <a:spcAft>
                <a:spcPts val="600"/>
              </a:spcAft>
              <a:buNone/>
            </a:pPr>
            <a:r>
              <a:rPr lang="de-DE" sz="1800" dirty="0"/>
              <a:t>Es ist ein Original vorzulegen, das nicht älter als 6 Monate sein darf. Bitte beachten Sie, dass ein ‚einfaches‘ Führungszeugnis nicht ausreichend ist.</a:t>
            </a:r>
          </a:p>
          <a:p>
            <a:pPr marL="0" indent="0">
              <a:spcBef>
                <a:spcPts val="0"/>
              </a:spcBef>
              <a:spcAft>
                <a:spcPts val="600"/>
              </a:spcAft>
              <a:buNone/>
            </a:pPr>
            <a:endParaRPr lang="de-DE" sz="1000" dirty="0"/>
          </a:p>
          <a:p>
            <a:pPr marL="0" indent="0">
              <a:spcBef>
                <a:spcPts val="0"/>
              </a:spcBef>
              <a:spcAft>
                <a:spcPts val="600"/>
              </a:spcAft>
              <a:buNone/>
            </a:pPr>
            <a:r>
              <a:rPr lang="de-DE" sz="2000" b="1" dirty="0"/>
              <a:t>Ausschluss</a:t>
            </a:r>
          </a:p>
          <a:p>
            <a:pPr marL="0" indent="0">
              <a:spcBef>
                <a:spcPts val="0"/>
              </a:spcBef>
              <a:spcAft>
                <a:spcPts val="600"/>
              </a:spcAft>
              <a:buNone/>
            </a:pPr>
            <a:r>
              <a:rPr lang="de-DE" sz="1800" dirty="0"/>
              <a:t>Wird das erweiterte Führungszeugnis nicht fristgerecht vorgelegt, ist eine Zuweisung zum Praktikum nicht möglich.</a:t>
            </a:r>
          </a:p>
          <a:p>
            <a:pPr marL="0" indent="0">
              <a:spcBef>
                <a:spcPts val="0"/>
              </a:spcBef>
              <a:spcAft>
                <a:spcPts val="600"/>
              </a:spcAft>
              <a:buNone/>
            </a:pPr>
            <a:r>
              <a:rPr lang="de-DE" sz="1800" dirty="0"/>
              <a:t>Im Falle eines Eintrags im erweiterten Führungszeugnis entscheidet die Bremische Bildungsbehörde über die Zulassung zum Praktikum.</a:t>
            </a:r>
          </a:p>
          <a:p>
            <a:pPr marL="457200" lvl="1" indent="0">
              <a:spcBef>
                <a:spcPts val="0"/>
              </a:spcBef>
              <a:spcAft>
                <a:spcPts val="600"/>
              </a:spcAft>
              <a:buNone/>
            </a:pPr>
            <a:endParaRPr lang="de-DE" sz="1600" dirty="0"/>
          </a:p>
        </p:txBody>
      </p:sp>
    </p:spTree>
    <p:extLst>
      <p:ext uri="{BB962C8B-B14F-4D97-AF65-F5344CB8AC3E}">
        <p14:creationId xmlns:p14="http://schemas.microsoft.com/office/powerpoint/2010/main" val="2639912037"/>
      </p:ext>
    </p:extLst>
  </p:cSld>
  <p:clrMapOvr>
    <a:masterClrMapping/>
  </p:clrMapOvr>
  <mc:AlternateContent xmlns:mc="http://schemas.openxmlformats.org/markup-compatibility/2006">
    <mc:Choice xmlns:p14="http://schemas.microsoft.com/office/powerpoint/2010/main" Requires="p14">
      <p:transition spd="slow" p14:dur="2000" advTm="44685"/>
    </mc:Choice>
    <mc:Fallback>
      <p:transition spd="slow" advTm="4468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04800" y="981472"/>
            <a:ext cx="8534400" cy="791344"/>
          </a:xfrm>
        </p:spPr>
        <p:txBody>
          <a:bodyPr/>
          <a:lstStyle/>
          <a:p>
            <a:r>
              <a:rPr lang="de-DE" sz="3600" cap="small" dirty="0"/>
              <a:t>Das Erweiterte Führungszeugnis II</a:t>
            </a:r>
            <a:endParaRPr lang="de-DE" sz="3200" cap="small" dirty="0"/>
          </a:p>
        </p:txBody>
      </p:sp>
      <p:sp>
        <p:nvSpPr>
          <p:cNvPr id="5" name="Inhaltsplatzhalter 4"/>
          <p:cNvSpPr>
            <a:spLocks noGrp="1"/>
          </p:cNvSpPr>
          <p:nvPr>
            <p:ph sz="half" idx="1"/>
          </p:nvPr>
        </p:nvSpPr>
        <p:spPr>
          <a:xfrm>
            <a:off x="539552" y="1772817"/>
            <a:ext cx="7686128" cy="1440159"/>
          </a:xfrm>
        </p:spPr>
        <p:txBody>
          <a:bodyPr anchor="ctr"/>
          <a:lstStyle/>
          <a:p>
            <a:pPr marL="0" indent="0">
              <a:spcBef>
                <a:spcPts val="0"/>
              </a:spcBef>
              <a:spcAft>
                <a:spcPts val="600"/>
              </a:spcAft>
              <a:buNone/>
            </a:pPr>
            <a:r>
              <a:rPr lang="de-DE" sz="2000" b="1" dirty="0"/>
              <a:t>Formular zur Beantragung</a:t>
            </a:r>
          </a:p>
          <a:p>
            <a:pPr>
              <a:spcBef>
                <a:spcPts val="0"/>
              </a:spcBef>
              <a:spcAft>
                <a:spcPts val="600"/>
              </a:spcAft>
            </a:pPr>
            <a:r>
              <a:rPr lang="de-DE" sz="1800" dirty="0"/>
              <a:t>Anfordern des personalisierten Schreibens für die Beantragung des     Führungszeugnisses (</a:t>
            </a:r>
            <a:r>
              <a:rPr lang="de-DE" sz="1400" dirty="0">
                <a:sym typeface="Wingdings" panose="05000000000000000000" pitchFamily="2" charset="2"/>
                <a:hlinkClick r:id="rId4"/>
              </a:rPr>
              <a:t>www.uni-bremen.de/zflb</a:t>
            </a:r>
            <a:r>
              <a:rPr lang="de-DE" sz="1400" dirty="0">
                <a:sym typeface="Wingdings" panose="05000000000000000000" pitchFamily="2" charset="2"/>
              </a:rPr>
              <a:t>  Lehramtsstudium</a:t>
            </a:r>
            <a:r>
              <a:rPr lang="de-DE" sz="1400" dirty="0">
                <a:solidFill>
                  <a:srgbClr val="FFC000"/>
                </a:solidFill>
                <a:sym typeface="Wingdings" panose="05000000000000000000" pitchFamily="2" charset="2"/>
              </a:rPr>
              <a:t> </a:t>
            </a:r>
            <a:r>
              <a:rPr lang="de-DE" sz="1400" dirty="0">
                <a:sym typeface="Wingdings" panose="05000000000000000000" pitchFamily="2" charset="2"/>
              </a:rPr>
              <a:t>Praxissemester 2021</a:t>
            </a:r>
            <a:r>
              <a:rPr lang="de-DE" sz="1800" dirty="0"/>
              <a:t>)</a:t>
            </a:r>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2996952"/>
            <a:ext cx="3560190" cy="1974401"/>
          </a:xfrm>
          <a:prstGeom prst="rect">
            <a:avLst/>
          </a:prstGeom>
        </p:spPr>
      </p:pic>
      <p:sp>
        <p:nvSpPr>
          <p:cNvPr id="7" name="Textfeld 6">
            <a:extLst>
              <a:ext uri="{FF2B5EF4-FFF2-40B4-BE49-F238E27FC236}">
                <a16:creationId xmlns:a16="http://schemas.microsoft.com/office/drawing/2014/main" id="{9E421D04-4C4B-45BA-8AB4-738A7E4BC38D}"/>
              </a:ext>
            </a:extLst>
          </p:cNvPr>
          <p:cNvSpPr txBox="1"/>
          <p:nvPr/>
        </p:nvSpPr>
        <p:spPr>
          <a:xfrm>
            <a:off x="539552" y="3212976"/>
            <a:ext cx="4680520" cy="2816156"/>
          </a:xfrm>
          <a:prstGeom prst="rect">
            <a:avLst/>
          </a:prstGeom>
          <a:noFill/>
        </p:spPr>
        <p:txBody>
          <a:bodyPr wrap="square">
            <a:spAutoFit/>
          </a:bodyPr>
          <a:lstStyle/>
          <a:p>
            <a:pPr marL="285750" indent="-285750">
              <a:spcBef>
                <a:spcPts val="0"/>
              </a:spcBef>
              <a:spcAft>
                <a:spcPts val="600"/>
              </a:spcAft>
              <a:buFont typeface="Arial" panose="020B0604020202020204" pitchFamily="34" charset="0"/>
              <a:buChar char="•"/>
            </a:pPr>
            <a:r>
              <a:rPr lang="de-DE" sz="1800" dirty="0">
                <a:latin typeface="+mn-lt"/>
              </a:rPr>
              <a:t>Persönliche Beantragung des Führungszeugnisses im Meldeamt Ihres Erstwohnsitzes oder</a:t>
            </a:r>
          </a:p>
          <a:p>
            <a:pPr marL="285750" indent="-285750">
              <a:spcBef>
                <a:spcPts val="0"/>
              </a:spcBef>
              <a:spcAft>
                <a:spcPts val="600"/>
              </a:spcAft>
              <a:buFont typeface="Arial" panose="020B0604020202020204" pitchFamily="34" charset="0"/>
              <a:buChar char="•"/>
            </a:pPr>
            <a:r>
              <a:rPr lang="de-DE" sz="1800" dirty="0">
                <a:latin typeface="+mn-lt"/>
              </a:rPr>
              <a:t>online beim Bundesamt für Justiz (nur mit elektronischem Personalausweise)</a:t>
            </a:r>
          </a:p>
          <a:p>
            <a:pPr>
              <a:spcBef>
                <a:spcPts val="0"/>
              </a:spcBef>
              <a:spcAft>
                <a:spcPts val="600"/>
              </a:spcAft>
            </a:pPr>
            <a:r>
              <a:rPr lang="de-DE" sz="1800" dirty="0">
                <a:latin typeface="+mn-lt"/>
                <a:sym typeface="Wingdings" panose="05000000000000000000" pitchFamily="2" charset="2"/>
              </a:rPr>
              <a:t> </a:t>
            </a:r>
            <a:r>
              <a:rPr lang="de-DE" sz="1800" dirty="0">
                <a:latin typeface="+mn-lt"/>
              </a:rPr>
              <a:t>Berücksichtigen Sie unbedingt die in Einzelfällen mehrwöchige Bearbeitungsdauer im Meldeamt</a:t>
            </a:r>
          </a:p>
          <a:p>
            <a:pPr marL="742950" lvl="1" indent="-285750">
              <a:spcBef>
                <a:spcPts val="0"/>
              </a:spcBef>
              <a:spcAft>
                <a:spcPts val="600"/>
              </a:spcAft>
              <a:buFont typeface="Arial" panose="020B0604020202020204" pitchFamily="34" charset="0"/>
              <a:buChar char="•"/>
            </a:pPr>
            <a:endParaRPr lang="de-DE" sz="1800" dirty="0">
              <a:latin typeface="+mn-lt"/>
            </a:endParaRPr>
          </a:p>
        </p:txBody>
      </p:sp>
      <p:sp>
        <p:nvSpPr>
          <p:cNvPr id="8" name="Textfeld 7">
            <a:extLst>
              <a:ext uri="{FF2B5EF4-FFF2-40B4-BE49-F238E27FC236}">
                <a16:creationId xmlns:a16="http://schemas.microsoft.com/office/drawing/2014/main" id="{820646E2-4BE3-4379-8445-8967928C9264}"/>
              </a:ext>
            </a:extLst>
          </p:cNvPr>
          <p:cNvSpPr txBox="1"/>
          <p:nvPr/>
        </p:nvSpPr>
        <p:spPr>
          <a:xfrm>
            <a:off x="5279010" y="5157192"/>
            <a:ext cx="3560190" cy="369332"/>
          </a:xfrm>
          <a:prstGeom prst="rect">
            <a:avLst/>
          </a:prstGeom>
          <a:noFill/>
        </p:spPr>
        <p:txBody>
          <a:bodyPr wrap="square">
            <a:spAutoFit/>
          </a:bodyPr>
          <a:lstStyle/>
          <a:p>
            <a:pPr lvl="1">
              <a:spcBef>
                <a:spcPts val="0"/>
              </a:spcBef>
              <a:spcAft>
                <a:spcPts val="600"/>
              </a:spcAft>
            </a:pPr>
            <a:r>
              <a:rPr lang="de-DE" sz="1800" dirty="0">
                <a:latin typeface="+mn-lt"/>
              </a:rPr>
              <a:t>Kosten: derzeit ca. 13€</a:t>
            </a:r>
          </a:p>
        </p:txBody>
      </p:sp>
      <p:sp>
        <p:nvSpPr>
          <p:cNvPr id="9" name="Textfeld 8">
            <a:extLst>
              <a:ext uri="{FF2B5EF4-FFF2-40B4-BE49-F238E27FC236}">
                <a16:creationId xmlns:a16="http://schemas.microsoft.com/office/drawing/2014/main" id="{6C9021B7-6B86-49F5-8937-D050EC5C035D}"/>
              </a:ext>
            </a:extLst>
          </p:cNvPr>
          <p:cNvSpPr txBox="1"/>
          <p:nvPr/>
        </p:nvSpPr>
        <p:spPr>
          <a:xfrm>
            <a:off x="3920240" y="5659800"/>
            <a:ext cx="5059288" cy="369332"/>
          </a:xfrm>
          <a:prstGeom prst="rect">
            <a:avLst/>
          </a:prstGeom>
          <a:noFill/>
        </p:spPr>
        <p:txBody>
          <a:bodyPr wrap="square">
            <a:spAutoFit/>
          </a:bodyPr>
          <a:lstStyle/>
          <a:p>
            <a:pPr lvl="1">
              <a:spcBef>
                <a:spcPts val="0"/>
              </a:spcBef>
              <a:spcAft>
                <a:spcPts val="600"/>
              </a:spcAft>
            </a:pPr>
            <a:r>
              <a:rPr lang="de-DE" sz="1800" dirty="0">
                <a:solidFill>
                  <a:srgbClr val="C00000"/>
                </a:solidFill>
                <a:latin typeface="+mn-lt"/>
              </a:rPr>
              <a:t>Nachweise vorlegen: siehe Folgefolien </a:t>
            </a:r>
          </a:p>
        </p:txBody>
      </p:sp>
    </p:spTree>
    <p:custDataLst>
      <p:tags r:id="rId1"/>
    </p:custDataLst>
    <p:extLst>
      <p:ext uri="{BB962C8B-B14F-4D97-AF65-F5344CB8AC3E}">
        <p14:creationId xmlns:p14="http://schemas.microsoft.com/office/powerpoint/2010/main" val="1083264160"/>
      </p:ext>
    </p:extLst>
  </p:cSld>
  <p:clrMapOvr>
    <a:masterClrMapping/>
  </p:clrMapOvr>
  <mc:AlternateContent xmlns:mc="http://schemas.openxmlformats.org/markup-compatibility/2006">
    <mc:Choice xmlns:p14="http://schemas.microsoft.com/office/powerpoint/2010/main" Requires="p14">
      <p:transition spd="slow" p14:dur="2000" advTm="8139"/>
    </mc:Choice>
    <mc:Fallback>
      <p:transition spd="slow" advTm="81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04800" y="981472"/>
            <a:ext cx="8534400" cy="791344"/>
          </a:xfrm>
        </p:spPr>
        <p:txBody>
          <a:bodyPr/>
          <a:lstStyle/>
          <a:p>
            <a:r>
              <a:rPr lang="de-DE" sz="3200" cap="small" dirty="0"/>
              <a:t>Masernschutz I</a:t>
            </a:r>
          </a:p>
        </p:txBody>
      </p:sp>
      <p:sp>
        <p:nvSpPr>
          <p:cNvPr id="5" name="Inhaltsplatzhalter 4"/>
          <p:cNvSpPr>
            <a:spLocks noGrp="1"/>
          </p:cNvSpPr>
          <p:nvPr>
            <p:ph sz="half" idx="1"/>
          </p:nvPr>
        </p:nvSpPr>
        <p:spPr>
          <a:xfrm>
            <a:off x="755576" y="1628800"/>
            <a:ext cx="7992888" cy="4320480"/>
          </a:xfrm>
        </p:spPr>
        <p:txBody>
          <a:bodyPr anchor="ctr"/>
          <a:lstStyle/>
          <a:p>
            <a:pPr marL="0" indent="0">
              <a:buNone/>
            </a:pPr>
            <a:r>
              <a:rPr lang="de-DE" sz="1800" b="1" dirty="0"/>
              <a:t>Begründung</a:t>
            </a:r>
          </a:p>
          <a:p>
            <a:pPr marL="0" indent="0">
              <a:buNone/>
            </a:pPr>
            <a:r>
              <a:rPr lang="de-DE" sz="1800" dirty="0"/>
              <a:t>Der Nachweis eines bestehenden Masernschutzes ist für alle Personen erforderlich, die sich in Schule aufhalten. Diese Vorgabe geht auf das „Gesetz für den Schutz vor Masern und zur Stärkung der Impfprävention (Maserschutzgesetz)“ vom 10.02.2020 zurück.</a:t>
            </a:r>
          </a:p>
          <a:p>
            <a:pPr marL="0" indent="0">
              <a:buNone/>
            </a:pPr>
            <a:endParaRPr lang="de-DE" sz="1800" dirty="0"/>
          </a:p>
          <a:p>
            <a:pPr marL="0" indent="0">
              <a:buNone/>
            </a:pPr>
            <a:r>
              <a:rPr lang="de-DE" sz="1800" b="1" dirty="0"/>
              <a:t>Form des Masernschutzes</a:t>
            </a:r>
          </a:p>
          <a:p>
            <a:pPr marL="0" indent="0">
              <a:buNone/>
            </a:pPr>
            <a:r>
              <a:rPr lang="de-DE" sz="1800" dirty="0"/>
              <a:t>Nachzuweisen ist eine </a:t>
            </a:r>
            <a:r>
              <a:rPr lang="de-DE" sz="1800" b="1" dirty="0"/>
              <a:t>zweimalige</a:t>
            </a:r>
            <a:r>
              <a:rPr lang="de-DE" sz="1800" dirty="0"/>
              <a:t> Impfung gegen Masern (MMR oder MMRV) oder eine ausreichende Immunität oder eine bestehende medizinische Kontraindikation.</a:t>
            </a:r>
          </a:p>
          <a:p>
            <a:pPr marL="0" indent="0">
              <a:buNone/>
            </a:pPr>
            <a:endParaRPr lang="de-DE" sz="1800" dirty="0"/>
          </a:p>
          <a:p>
            <a:pPr marL="0" indent="0">
              <a:buNone/>
            </a:pPr>
            <a:r>
              <a:rPr lang="de-DE" sz="1800" b="1" dirty="0"/>
              <a:t>Ausschluss</a:t>
            </a:r>
          </a:p>
          <a:p>
            <a:pPr marL="0" indent="0">
              <a:buNone/>
            </a:pPr>
            <a:r>
              <a:rPr lang="de-DE" sz="1800" dirty="0"/>
              <a:t>Ohne Nachweis ist eine Teilnahme am Praktikum nicht möglich. </a:t>
            </a:r>
            <a:endParaRPr lang="de-DE" sz="1100" dirty="0"/>
          </a:p>
          <a:p>
            <a:pPr lvl="1">
              <a:spcBef>
                <a:spcPts val="0"/>
              </a:spcBef>
              <a:spcAft>
                <a:spcPts val="600"/>
              </a:spcAft>
            </a:pPr>
            <a:endParaRPr lang="de-DE" sz="1000" dirty="0"/>
          </a:p>
          <a:p>
            <a:pPr lvl="1">
              <a:spcBef>
                <a:spcPts val="0"/>
              </a:spcBef>
              <a:spcAft>
                <a:spcPts val="600"/>
              </a:spcAft>
            </a:pPr>
            <a:endParaRPr lang="de-DE" sz="1600" dirty="0"/>
          </a:p>
        </p:txBody>
      </p:sp>
    </p:spTree>
    <p:extLst>
      <p:ext uri="{BB962C8B-B14F-4D97-AF65-F5344CB8AC3E}">
        <p14:creationId xmlns:p14="http://schemas.microsoft.com/office/powerpoint/2010/main" val="3588335928"/>
      </p:ext>
    </p:extLst>
  </p:cSld>
  <p:clrMapOvr>
    <a:masterClrMapping/>
  </p:clrMapOvr>
  <mc:AlternateContent xmlns:mc="http://schemas.openxmlformats.org/markup-compatibility/2006">
    <mc:Choice xmlns:p14="http://schemas.microsoft.com/office/powerpoint/2010/main" Requires="p14">
      <p:transition spd="slow" p14:dur="2000" advTm="30343"/>
    </mc:Choice>
    <mc:Fallback>
      <p:transition spd="slow" advTm="3034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04800" y="981472"/>
            <a:ext cx="8534400" cy="791344"/>
          </a:xfrm>
        </p:spPr>
        <p:txBody>
          <a:bodyPr/>
          <a:lstStyle/>
          <a:p>
            <a:r>
              <a:rPr lang="de-DE" sz="3200" cap="small" dirty="0"/>
              <a:t>Masernschutz II</a:t>
            </a:r>
          </a:p>
        </p:txBody>
      </p:sp>
      <p:sp>
        <p:nvSpPr>
          <p:cNvPr id="5" name="Inhaltsplatzhalter 4"/>
          <p:cNvSpPr>
            <a:spLocks noGrp="1"/>
          </p:cNvSpPr>
          <p:nvPr>
            <p:ph sz="half" idx="1"/>
          </p:nvPr>
        </p:nvSpPr>
        <p:spPr>
          <a:xfrm>
            <a:off x="755576" y="1628800"/>
            <a:ext cx="7992888" cy="4320480"/>
          </a:xfrm>
        </p:spPr>
        <p:txBody>
          <a:bodyPr anchor="ctr"/>
          <a:lstStyle/>
          <a:p>
            <a:pPr marL="0" indent="0">
              <a:buNone/>
            </a:pPr>
            <a:r>
              <a:rPr lang="de-DE" sz="1800" b="1" dirty="0"/>
              <a:t>Nachweise Masernschutz I</a:t>
            </a:r>
          </a:p>
          <a:p>
            <a:pPr lvl="0">
              <a:buFont typeface="+mj-lt"/>
              <a:buAutoNum type="arabicPeriod"/>
            </a:pPr>
            <a:r>
              <a:rPr lang="de-DE" sz="1800" u="sng" dirty="0"/>
              <a:t>Impfpass</a:t>
            </a:r>
            <a:endParaRPr lang="de-DE" sz="1800" dirty="0"/>
          </a:p>
          <a:p>
            <a:pPr marL="400050" lvl="1" indent="0">
              <a:buNone/>
            </a:pPr>
            <a:r>
              <a:rPr lang="de-DE" sz="1800" dirty="0"/>
              <a:t>Sind im Impfpass zwei Impfungen zu Masern eingetragen, kann der Nachweis über die Vorlage des Original-Impfpasses erfolgen (keine Kopie). </a:t>
            </a:r>
          </a:p>
          <a:p>
            <a:pPr marL="400050" lvl="1" indent="0">
              <a:buNone/>
            </a:pPr>
            <a:r>
              <a:rPr lang="de-DE" sz="1800" dirty="0"/>
              <a:t>Achtung! Der Nachweis über den Impfpass kann nur dann erfolgen, wenn das Praxisbüro wieder Sprechzeiten anbieten kann (siehe Folgeseiten)</a:t>
            </a:r>
          </a:p>
          <a:p>
            <a:pPr lvl="0">
              <a:buFont typeface="+mj-lt"/>
              <a:buAutoNum type="arabicPeriod"/>
            </a:pPr>
            <a:r>
              <a:rPr lang="de-DE" sz="1800" u="sng" dirty="0"/>
              <a:t>Ärztliches Zeugnis</a:t>
            </a:r>
            <a:endParaRPr lang="de-DE" sz="1800" dirty="0"/>
          </a:p>
          <a:p>
            <a:pPr marL="400050" lvl="1" indent="0">
              <a:buNone/>
            </a:pPr>
            <a:r>
              <a:rPr lang="de-DE" sz="1800" dirty="0"/>
              <a:t>Ihr Arzt kann eine kostenpflichtige Bescheinigung über einen bestehenden Masernschutz (Impfschutz oder Immunität) ausstellen. </a:t>
            </a:r>
          </a:p>
          <a:p>
            <a:pPr marL="0" indent="0">
              <a:buNone/>
            </a:pPr>
            <a:r>
              <a:rPr lang="de-DE" sz="1800" dirty="0"/>
              <a:t>	</a:t>
            </a:r>
            <a:endParaRPr lang="de-DE" sz="1600" dirty="0"/>
          </a:p>
        </p:txBody>
      </p:sp>
      <p:sp>
        <p:nvSpPr>
          <p:cNvPr id="6" name="Textfeld 5">
            <a:extLst>
              <a:ext uri="{FF2B5EF4-FFF2-40B4-BE49-F238E27FC236}">
                <a16:creationId xmlns:a16="http://schemas.microsoft.com/office/drawing/2014/main" id="{02AC7CC1-7F43-4C50-9B8C-14BA4AABCE8D}"/>
              </a:ext>
            </a:extLst>
          </p:cNvPr>
          <p:cNvSpPr txBox="1"/>
          <p:nvPr/>
        </p:nvSpPr>
        <p:spPr>
          <a:xfrm>
            <a:off x="5279010" y="5126097"/>
            <a:ext cx="356019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1">
              <a:spcBef>
                <a:spcPts val="0"/>
              </a:spcBef>
              <a:spcAft>
                <a:spcPts val="600"/>
              </a:spcAft>
            </a:pPr>
            <a:r>
              <a:rPr lang="de-DE" sz="1800" dirty="0">
                <a:latin typeface="+mn-lt"/>
              </a:rPr>
              <a:t>Weitere Antworten zum Masernschutz: siehe FAQ auf der </a:t>
            </a:r>
            <a:r>
              <a:rPr lang="de-DE" sz="1800" dirty="0" err="1">
                <a:latin typeface="+mn-lt"/>
              </a:rPr>
              <a:t>ZfLB</a:t>
            </a:r>
            <a:r>
              <a:rPr lang="de-DE" sz="1800" dirty="0">
                <a:latin typeface="+mn-lt"/>
              </a:rPr>
              <a:t>-Homepage. </a:t>
            </a:r>
            <a:endParaRPr lang="de-DE" sz="1800" dirty="0">
              <a:solidFill>
                <a:srgbClr val="FFC000"/>
              </a:solidFill>
              <a:latin typeface="+mn-lt"/>
            </a:endParaRPr>
          </a:p>
        </p:txBody>
      </p:sp>
    </p:spTree>
    <p:extLst>
      <p:ext uri="{BB962C8B-B14F-4D97-AF65-F5344CB8AC3E}">
        <p14:creationId xmlns:p14="http://schemas.microsoft.com/office/powerpoint/2010/main" val="2522415714"/>
      </p:ext>
    </p:extLst>
  </p:cSld>
  <p:clrMapOvr>
    <a:masterClrMapping/>
  </p:clrMapOvr>
  <mc:AlternateContent xmlns:mc="http://schemas.openxmlformats.org/markup-compatibility/2006">
    <mc:Choice xmlns:p14="http://schemas.microsoft.com/office/powerpoint/2010/main" Requires="p14">
      <p:transition spd="slow" p14:dur="2000" advTm="2326"/>
    </mc:Choice>
    <mc:Fallback>
      <p:transition spd="slow" advTm="232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7|6.5|10.7|11|11.2"/>
</p:tagLst>
</file>

<file path=ppt/tags/tag2.xml><?xml version="1.0" encoding="utf-8"?>
<p:tagLst xmlns:a="http://schemas.openxmlformats.org/drawingml/2006/main" xmlns:r="http://schemas.openxmlformats.org/officeDocument/2006/relationships" xmlns:p="http://schemas.openxmlformats.org/presentationml/2006/main">
  <p:tag name="TIMING" val="|3.1|4.9|3.6|2.2|7.9|12.8|6.5"/>
</p:tagLst>
</file>

<file path=ppt/tags/tag3.xml><?xml version="1.0" encoding="utf-8"?>
<p:tagLst xmlns:a="http://schemas.openxmlformats.org/drawingml/2006/main" xmlns:r="http://schemas.openxmlformats.org/officeDocument/2006/relationships" xmlns:p="http://schemas.openxmlformats.org/presentationml/2006/main">
  <p:tag name="TIMING" val="|22.6"/>
</p:tagLst>
</file>

<file path=ppt/theme/theme1.xml><?xml version="1.0" encoding="utf-8"?>
<a:theme xmlns:a="http://schemas.openxmlformats.org/drawingml/2006/main" name="c_11_beam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i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charset="0"/>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c_11_beamer</Template>
  <TotalTime>0</TotalTime>
  <Words>2151</Words>
  <Application>Microsoft Office PowerPoint</Application>
  <PresentationFormat>Bildschirmpräsentation (4:3)</PresentationFormat>
  <Paragraphs>259</Paragraphs>
  <Slides>27</Slides>
  <Notes>24</Notes>
  <HiddenSlides>0</HiddenSlides>
  <MMClips>1</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27</vt:i4>
      </vt:variant>
    </vt:vector>
  </HeadingPairs>
  <TitlesOfParts>
    <vt:vector size="34" baseType="lpstr">
      <vt:lpstr>Arial</vt:lpstr>
      <vt:lpstr>Calibri</vt:lpstr>
      <vt:lpstr>Franklin Gothic Book</vt:lpstr>
      <vt:lpstr>Franklin Gothic Medium</vt:lpstr>
      <vt:lpstr>Times</vt:lpstr>
      <vt:lpstr>Wingdings</vt:lpstr>
      <vt:lpstr>c_11_beamer</vt:lpstr>
      <vt:lpstr>Informationen zum Praxissemester 2021 - Anmeldung -</vt:lpstr>
      <vt:lpstr>Das Wichtigste in kürze Details auf Folgeseiten</vt:lpstr>
      <vt:lpstr>PowerPoint-Präsentation</vt:lpstr>
      <vt:lpstr>Wie funktioniert die Anmeldung?</vt:lpstr>
      <vt:lpstr>PowerPoint-Präsentation</vt:lpstr>
      <vt:lpstr>Das Erweiterte Führungszeugnis I</vt:lpstr>
      <vt:lpstr>Das Erweiterte Führungszeugnis II</vt:lpstr>
      <vt:lpstr>Masernschutz I</vt:lpstr>
      <vt:lpstr>Masernschutz II</vt:lpstr>
      <vt:lpstr>Masernschutz II</vt:lpstr>
      <vt:lpstr>Vorlage Nachweise I</vt:lpstr>
      <vt:lpstr>Vorlage Nachweise II</vt:lpstr>
      <vt:lpstr>Vorlage Nachweise III</vt:lpstr>
      <vt:lpstr>Vorlage Nachweise IV</vt:lpstr>
      <vt:lpstr>Übersicht Nachweise V</vt:lpstr>
      <vt:lpstr>Zeitablauf Anmeldung I</vt:lpstr>
      <vt:lpstr>Zeitablauf Anmeldung II</vt:lpstr>
      <vt:lpstr>Zeitablauf Anmeldung III</vt:lpstr>
      <vt:lpstr>PowerPoint-Präsentation</vt:lpstr>
      <vt:lpstr>Was passiert nach der Anmeldung?  Und warum dauert das (gefühlt) so lange?</vt:lpstr>
      <vt:lpstr>Wie wird das Praktikum Bescheinigt?</vt:lpstr>
      <vt:lpstr>Was ist, wenn ich schwanger bin oder werde?</vt:lpstr>
      <vt:lpstr>Was passiert, wenn ich es nicht schaffe, mich regulär zum Wintersemester für den Master zu bewerben  ? </vt:lpstr>
      <vt:lpstr>Ich bin mit meiner zugewiesenen Schule überhaupt nicht einverstanden…</vt:lpstr>
      <vt:lpstr>Ich arbeite bereits an einer Schule und würde gerne dort mein Praxissemester machen…</vt:lpstr>
      <vt:lpstr>An wen wende ich mich, wenn ich Schwierigkeiten habe?</vt:lpstr>
      <vt:lpstr>Wo finde ich weitere Informationen?</vt:lpstr>
    </vt:vector>
  </TitlesOfParts>
  <Company>Uni-Bremen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ZMML</dc:creator>
  <cp:lastModifiedBy>Kathrin Ulbricht</cp:lastModifiedBy>
  <cp:revision>378</cp:revision>
  <cp:lastPrinted>2019-06-20T06:59:40Z</cp:lastPrinted>
  <dcterms:created xsi:type="dcterms:W3CDTF">2013-01-16T11:56:04Z</dcterms:created>
  <dcterms:modified xsi:type="dcterms:W3CDTF">2020-07-16T11:37:38Z</dcterms:modified>
</cp:coreProperties>
</file>