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8"/>
  </p:notesMasterIdLst>
  <p:handoutMasterIdLst>
    <p:handoutMasterId r:id="rId9"/>
  </p:handoutMasterIdLst>
  <p:sldIdLst>
    <p:sldId id="338" r:id="rId2"/>
    <p:sldId id="364" r:id="rId3"/>
    <p:sldId id="356" r:id="rId4"/>
    <p:sldId id="367" r:id="rId5"/>
    <p:sldId id="369" r:id="rId6"/>
    <p:sldId id="368" r:id="rId7"/>
  </p:sldIdLst>
  <p:sldSz cx="9144000" cy="6858000" type="screen4x3"/>
  <p:notesSz cx="9926638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4F2E8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0" autoAdjust="0"/>
    <p:restoredTop sz="88485" autoAdjust="0"/>
  </p:normalViewPr>
  <p:slideViewPr>
    <p:cSldViewPr>
      <p:cViewPr varScale="1">
        <p:scale>
          <a:sx n="100" d="100"/>
          <a:sy n="100" d="100"/>
        </p:scale>
        <p:origin x="23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356"/>
    </p:cViewPr>
  </p:sorterViewPr>
  <p:notesViewPr>
    <p:cSldViewPr>
      <p:cViewPr varScale="1">
        <p:scale>
          <a:sx n="117" d="100"/>
          <a:sy n="117" d="100"/>
        </p:scale>
        <p:origin x="2064" y="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C19D1-D58F-41C5-AEAF-0CEB9A94EE86}" type="datetimeFigureOut">
              <a:rPr lang="de-DE" smtClean="0"/>
              <a:t>17.07.20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BFED3-7100-4BBD-A209-05588FCA11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05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4D8CB-3517-4F48-9117-E5CAC53F6AFD}" type="datetimeFigureOut">
              <a:rPr lang="de-DE" smtClean="0"/>
              <a:t>17.07.20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C2A7E-8CBE-498D-906D-3648407B3A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41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KU</a:t>
            </a:r>
          </a:p>
          <a:p>
            <a:r>
              <a:rPr lang="de-DE" dirty="0">
                <a:solidFill>
                  <a:srgbClr val="FF0000"/>
                </a:solidFill>
              </a:rPr>
              <a:t>Referentenansicht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C2A7E-8CBE-498D-906D-3648407B3A6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58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 dieser Infoveranstaltung:</a:t>
            </a:r>
          </a:p>
          <a:p>
            <a:pPr marL="171450" indent="-171450">
              <a:buFontTx/>
              <a:buChar char="-"/>
            </a:pPr>
            <a:r>
              <a:rPr lang="de-DE" dirty="0"/>
              <a:t>Zunächst</a:t>
            </a:r>
            <a:r>
              <a:rPr lang="de-DE" baseline="0" dirty="0"/>
              <a:t> allgemeine und für alle wichtige Informationen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Dann Besonderheiten wie Härtefallanträge usw.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Und häufig gestellte Fragen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C2A7E-8CBE-498D-906D-3648407B3A6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19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C2A7E-8CBE-498D-906D-3648407B3A6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68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MK </a:t>
            </a:r>
          </a:p>
          <a:p>
            <a:r>
              <a:rPr lang="de-DE" dirty="0"/>
              <a:t>Nachweis BA-Arbeit Januar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C2A7E-8CBE-498D-906D-3648407B3A6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179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MK </a:t>
            </a:r>
          </a:p>
          <a:p>
            <a:r>
              <a:rPr lang="de-DE" dirty="0"/>
              <a:t>Nachweis BA-Arbeit Januar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C2A7E-8CBE-498D-906D-3648407B3A6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572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MK </a:t>
            </a:r>
          </a:p>
          <a:p>
            <a:r>
              <a:rPr lang="de-DE" dirty="0"/>
              <a:t>Nachweis BA-Arbeit Januar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C2A7E-8CBE-498D-906D-3648407B3A6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48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en-US" noProof="0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781800" cy="19812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de-DE" altLang="en-US" noProof="0" dirty="0"/>
              <a:t>Formatvorlage des Untertitelmasters durch Klicken bearbeiten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5364088" y="6237312"/>
            <a:ext cx="1584176" cy="432048"/>
          </a:xfrm>
          <a:prstGeom prst="rect">
            <a:avLst/>
          </a:prstGeom>
          <a:solidFill>
            <a:srgbClr val="F4F2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2339752" y="6309320"/>
            <a:ext cx="208256" cy="216024"/>
          </a:xfrm>
          <a:prstGeom prst="rect">
            <a:avLst/>
          </a:prstGeom>
          <a:solidFill>
            <a:srgbClr val="F4F2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107504" y="332656"/>
            <a:ext cx="1800200" cy="3509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551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981472"/>
            <a:ext cx="8534400" cy="12954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28820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838200"/>
            <a:ext cx="2133600" cy="5105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838200"/>
            <a:ext cx="6248400" cy="5105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6480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980728"/>
            <a:ext cx="8534400" cy="1295400"/>
          </a:xfrm>
        </p:spPr>
        <p:txBody>
          <a:bodyPr/>
          <a:lstStyle>
            <a:lvl1pPr>
              <a:defRPr sz="4000" cap="sm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7347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696744" cy="504056"/>
          </a:xfrm>
        </p:spPr>
        <p:txBody>
          <a:bodyPr/>
          <a:lstStyle>
            <a:lvl1pPr algn="l">
              <a:defRPr sz="2800" cap="small" baseline="0"/>
            </a:lvl1pPr>
          </a:lstStyle>
          <a:p>
            <a:r>
              <a:rPr lang="de-DE" dirty="0"/>
              <a:t>Titelmasterformat durch Klicken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836712"/>
            <a:ext cx="8534400" cy="510688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560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0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981472"/>
            <a:ext cx="8534400" cy="12954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2362200"/>
            <a:ext cx="4191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191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648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10501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0"/>
          </p:nvPr>
        </p:nvSpPr>
        <p:spPr>
          <a:xfrm>
            <a:off x="4644008" y="1052736"/>
            <a:ext cx="4040188" cy="10501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50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981472"/>
            <a:ext cx="8534400" cy="12954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8011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15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009600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468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838200"/>
            <a:ext cx="853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Hier klicken, um Master-Titelformat zu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362200"/>
            <a:ext cx="8534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Hier klicken, um Master-Textformat zu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5364088" y="6237312"/>
            <a:ext cx="1584176" cy="432048"/>
          </a:xfrm>
          <a:prstGeom prst="rect">
            <a:avLst/>
          </a:prstGeom>
          <a:solidFill>
            <a:srgbClr val="F4F2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2339752" y="6300206"/>
            <a:ext cx="360040" cy="216024"/>
          </a:xfrm>
          <a:prstGeom prst="rect">
            <a:avLst/>
          </a:prstGeom>
          <a:solidFill>
            <a:srgbClr val="F4F2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4" y="95224"/>
            <a:ext cx="1515526" cy="607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hyperlink" Target="http://www.uni-bremen.de/zflb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600200"/>
          </a:xfrm>
        </p:spPr>
        <p:txBody>
          <a:bodyPr/>
          <a:lstStyle/>
          <a:p>
            <a:r>
              <a:rPr lang="de-DE" dirty="0"/>
              <a:t>Informationen zum Praxissemester 2021</a:t>
            </a:r>
            <a:br>
              <a:rPr lang="de-DE" dirty="0"/>
            </a:br>
            <a:r>
              <a:rPr lang="de-DE" dirty="0"/>
              <a:t>- Bachelor-Studierende -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1AF39B7-213A-4448-8457-544756FF92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7"/>
    </mc:Choice>
    <mc:Fallback xmlns="">
      <p:transition spd="slow" advTm="12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980728"/>
            <a:ext cx="8534400" cy="792088"/>
          </a:xfrm>
        </p:spPr>
        <p:txBody>
          <a:bodyPr/>
          <a:lstStyle/>
          <a:p>
            <a:r>
              <a:rPr lang="de-DE" dirty="0"/>
              <a:t>Das Wichtigste in kürze </a:t>
            </a:r>
            <a:r>
              <a:rPr lang="de-DE" sz="2000" dirty="0"/>
              <a:t>Details auf Folgeseiten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700808"/>
            <a:ext cx="8534400" cy="4242792"/>
          </a:xfrm>
        </p:spPr>
        <p:txBody>
          <a:bodyPr/>
          <a:lstStyle/>
          <a:p>
            <a:r>
              <a:rPr lang="de-DE" sz="2200" dirty="0"/>
              <a:t>Verbindliche Anmeldephase: </a:t>
            </a:r>
            <a:r>
              <a:rPr lang="de-DE" sz="2200" b="1" dirty="0">
                <a:solidFill>
                  <a:srgbClr val="C00000"/>
                </a:solidFill>
              </a:rPr>
              <a:t>1.-15. </a:t>
            </a:r>
            <a:r>
              <a:rPr lang="de-DE" sz="2200" dirty="0">
                <a:solidFill>
                  <a:srgbClr val="C00000"/>
                </a:solidFill>
              </a:rPr>
              <a:t>November </a:t>
            </a:r>
            <a:r>
              <a:rPr lang="de-DE" sz="2200" dirty="0"/>
              <a:t>2020 über </a:t>
            </a:r>
            <a:r>
              <a:rPr lang="de-DE" sz="2200" dirty="0" err="1"/>
              <a:t>Stud.IP</a:t>
            </a:r>
            <a:endParaRPr lang="de-DE" sz="2200" dirty="0"/>
          </a:p>
          <a:p>
            <a:r>
              <a:rPr lang="de-DE" sz="2200" dirty="0"/>
              <a:t>Nachweis Masernschutzpflicht und Erweitertes Führungszeugnis (1.-15.11.20)</a:t>
            </a:r>
          </a:p>
          <a:p>
            <a:r>
              <a:rPr lang="de-DE" sz="2200" dirty="0"/>
              <a:t>Informationen zu Härtefällen, Auslandspraktikum, Anmeldeprozedere etc. </a:t>
            </a:r>
            <a:r>
              <a:rPr lang="de-DE" sz="2200" dirty="0">
                <a:sym typeface="Wingdings" panose="05000000000000000000" pitchFamily="2" charset="2"/>
              </a:rPr>
              <a:t>siehe zusätzliche Präsentationen unter </a:t>
            </a:r>
            <a:r>
              <a:rPr lang="de-DE" sz="2200" dirty="0">
                <a:sym typeface="Wingdings" panose="05000000000000000000" pitchFamily="2" charset="2"/>
                <a:hlinkClick r:id="rId6"/>
              </a:rPr>
              <a:t>www.uni-bremen.de/zflb</a:t>
            </a:r>
            <a:r>
              <a:rPr lang="de-DE" sz="2200" dirty="0">
                <a:sym typeface="Wingdings" panose="05000000000000000000" pitchFamily="2" charset="2"/>
              </a:rPr>
              <a:t>  Lehramtsstudium  Praxissemester 2021</a:t>
            </a:r>
            <a:endParaRPr lang="de-DE" sz="2200" dirty="0"/>
          </a:p>
          <a:p>
            <a:r>
              <a:rPr lang="de-DE" sz="2200" dirty="0"/>
              <a:t>Fragen? Probleme? </a:t>
            </a:r>
            <a:r>
              <a:rPr lang="de-DE" sz="2200" dirty="0">
                <a:sym typeface="Wingdings" panose="05000000000000000000" pitchFamily="2" charset="2"/>
              </a:rPr>
              <a:t> zflb.praxisbuero@uni-bremen.de </a:t>
            </a:r>
            <a:r>
              <a:rPr lang="de-DE" sz="2000" dirty="0">
                <a:sym typeface="Wingdings" panose="05000000000000000000" pitchFamily="2" charset="2"/>
              </a:rPr>
              <a:t>(zur direkten Klärung oder Telefontermin)</a:t>
            </a:r>
          </a:p>
          <a:p>
            <a:r>
              <a:rPr lang="de-DE" sz="2200" dirty="0">
                <a:sym typeface="Wingdings" panose="05000000000000000000" pitchFamily="2" charset="2"/>
              </a:rPr>
              <a:t>Aktuelle Informationen zum Praxissemester 2021 und FAQ siehe </a:t>
            </a:r>
            <a:r>
              <a:rPr lang="de-DE" sz="2200" dirty="0">
                <a:sym typeface="Wingdings" panose="05000000000000000000" pitchFamily="2" charset="2"/>
                <a:hlinkClick r:id="rId6"/>
              </a:rPr>
              <a:t>www.uni-bremen.de/zflb</a:t>
            </a:r>
            <a:r>
              <a:rPr lang="de-DE" sz="2200" dirty="0">
                <a:sym typeface="Wingdings" panose="05000000000000000000" pitchFamily="2" charset="2"/>
              </a:rPr>
              <a:t>  Lehramtsstudium  Praxissemester 2021</a:t>
            </a:r>
            <a:endParaRPr lang="de-DE" sz="22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12120C6-56FF-4B0D-9F9B-FAE2BE037B6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8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09"/>
    </mc:Choice>
    <mc:Fallback xmlns="">
      <p:transition spd="slow" advTm="38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143000" y="4581128"/>
            <a:ext cx="6781800" cy="1286272"/>
          </a:xfrm>
        </p:spPr>
        <p:txBody>
          <a:bodyPr/>
          <a:lstStyle/>
          <a:p>
            <a:pPr algn="r"/>
            <a:r>
              <a:rPr lang="de-DE" sz="3200" dirty="0"/>
              <a:t>Anmeldung zum Praxissemester für Bachelorstudierende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C85C721-D236-4FBC-AD5C-1C5B6FFC7E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"/>
    </mc:Choice>
    <mc:Fallback xmlns="">
      <p:transition spd="slow" advTm="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cap="small" dirty="0"/>
              <a:t>Unter bestimmten Voraussetzungen ist eine Anmeldung möglich… 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539552" y="2132856"/>
            <a:ext cx="8064896" cy="3954760"/>
          </a:xfrm>
        </p:spPr>
        <p:txBody>
          <a:bodyPr anchor="ctr"/>
          <a:lstStyle/>
          <a:p>
            <a:pPr marL="0" indent="0">
              <a:buNone/>
            </a:pPr>
            <a:r>
              <a:rPr lang="de-DE" sz="1800" dirty="0"/>
              <a:t>Zusätzlich zu den für alle geltenden Nachweisen müssen Bachelorstudierende zusätzlich folgende Nachweise im Anmeldezeitraum (</a:t>
            </a:r>
            <a:r>
              <a:rPr lang="de-DE" sz="1800" dirty="0">
                <a:solidFill>
                  <a:srgbClr val="C00000"/>
                </a:solidFill>
              </a:rPr>
              <a:t>1.-15.11.2020</a:t>
            </a:r>
            <a:r>
              <a:rPr lang="de-DE" sz="1800" dirty="0"/>
              <a:t>) erbringen: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Nachweis über </a:t>
            </a:r>
            <a:r>
              <a:rPr lang="de-DE" sz="1800" dirty="0">
                <a:solidFill>
                  <a:srgbClr val="C00000"/>
                </a:solidFill>
              </a:rPr>
              <a:t>162 CP </a:t>
            </a:r>
            <a:r>
              <a:rPr lang="de-DE" sz="1800" dirty="0"/>
              <a:t>(ohne die CP der Bachelorarbeit)</a:t>
            </a:r>
          </a:p>
          <a:p>
            <a:pPr lvl="1">
              <a:buFontTx/>
              <a:buChar char="-"/>
            </a:pPr>
            <a:r>
              <a:rPr lang="de-DE" sz="1800" dirty="0"/>
              <a:t>Über das </a:t>
            </a:r>
            <a:r>
              <a:rPr lang="de-DE" sz="1800" dirty="0" err="1"/>
              <a:t>Transcript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Records (= Ausdruck Flex </a:t>
            </a:r>
            <a:r>
              <a:rPr lang="de-DE" sz="1800" dirty="0" err="1"/>
              <a:t>now</a:t>
            </a:r>
            <a:r>
              <a:rPr lang="de-DE" sz="1800" dirty="0"/>
              <a:t>/</a:t>
            </a:r>
            <a:r>
              <a:rPr lang="de-DE" sz="1800" dirty="0" err="1"/>
              <a:t>Pabo</a:t>
            </a:r>
            <a:r>
              <a:rPr lang="de-DE" sz="1800" dirty="0"/>
              <a:t>) </a:t>
            </a:r>
          </a:p>
          <a:p>
            <a:pPr lvl="1">
              <a:buFontTx/>
              <a:buChar char="-"/>
            </a:pPr>
            <a:r>
              <a:rPr lang="de-DE" sz="1800" dirty="0"/>
              <a:t>Ggf. Bescheinigungen von Lehrenden, falls die Noteneintragung kurzfristig noch nicht erfolgt ist</a:t>
            </a:r>
          </a:p>
          <a:p>
            <a:pPr marL="0" indent="0">
              <a:buNone/>
            </a:pPr>
            <a:r>
              <a:rPr lang="de-DE" sz="1800" dirty="0"/>
              <a:t>Bescheinigung über die </a:t>
            </a:r>
            <a:r>
              <a:rPr lang="de-DE" sz="1800" dirty="0">
                <a:solidFill>
                  <a:srgbClr val="C00000"/>
                </a:solidFill>
              </a:rPr>
              <a:t>Abgabe der Bachelorarbeit </a:t>
            </a:r>
            <a:r>
              <a:rPr lang="de-DE" sz="1800" dirty="0"/>
              <a:t>durch das ZPA</a:t>
            </a:r>
          </a:p>
          <a:p>
            <a:pPr lvl="1">
              <a:buFontTx/>
              <a:buChar char="-"/>
            </a:pPr>
            <a:r>
              <a:rPr lang="de-DE" sz="1800" dirty="0"/>
              <a:t>Beachten Sie, dass Sie nach der Anmeldung der BA-Arbeit ein Formular erhalten, das zur Abgabe erforderlich ist – bis Sie dieses Formular erhalten, kann es mehrere Wochen dauern. Melden Sie die Arbeit daher rechtzeitig an!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0FAD1B-2B30-4A74-AA5C-4C5842CCB3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2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15"/>
    </mc:Choice>
    <mc:Fallback xmlns="">
      <p:transition spd="slow" advTm="70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cap="small" dirty="0"/>
              <a:t>Unter bestimmten Voraussetzungen ist eine Anmeldung möglich… 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539552" y="1988840"/>
            <a:ext cx="8064896" cy="3954760"/>
          </a:xfrm>
        </p:spPr>
        <p:txBody>
          <a:bodyPr anchor="ctr"/>
          <a:lstStyle/>
          <a:p>
            <a:pPr marL="0" indent="0">
              <a:buNone/>
            </a:pPr>
            <a:r>
              <a:rPr lang="de-DE" sz="2400" b="1" dirty="0"/>
              <a:t>Außerdem: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Nachweis des Bestehens der Bachelorarbeit bis zum 10.01.2021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Immatrikulationsbescheinigung für das Sommersemester 2021 vor Ablauf des Wintersemesters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 Ohne bestehende Immatrikulation wird das Praxissemester durch das Praxisbüro abgebrochen</a:t>
            </a:r>
            <a:endParaRPr lang="de-DE" sz="20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36D3388-7677-42FA-B860-04F89547F69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46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15"/>
    </mc:Choice>
    <mc:Fallback xmlns="">
      <p:transition spd="slow" advTm="33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cap="small" dirty="0"/>
              <a:t>Bewerbung für den Fortgeschrittenen </a:t>
            </a:r>
            <a:r>
              <a:rPr lang="de-DE" sz="3600" cap="small" dirty="0" err="1"/>
              <a:t>M.Ed</a:t>
            </a:r>
            <a:r>
              <a:rPr lang="de-DE" sz="3600" cap="small" dirty="0"/>
              <a:t>. (2. Semester)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539552" y="1988840"/>
            <a:ext cx="8064896" cy="3954760"/>
          </a:xfrm>
        </p:spPr>
        <p:txBody>
          <a:bodyPr anchor="ctr"/>
          <a:lstStyle/>
          <a:p>
            <a:pPr marL="0" indent="0">
              <a:buNone/>
            </a:pPr>
            <a:r>
              <a:rPr lang="de-DE" sz="2400" dirty="0"/>
              <a:t>Voraussetzungen:</a:t>
            </a:r>
          </a:p>
          <a:p>
            <a:pPr lvl="1"/>
            <a:r>
              <a:rPr lang="de-DE" sz="2400" dirty="0"/>
              <a:t>Bewerbungsschluss 15. Januar </a:t>
            </a:r>
          </a:p>
          <a:p>
            <a:pPr lvl="1"/>
            <a:r>
              <a:rPr lang="de-DE" sz="2400" dirty="0"/>
              <a:t>mindestens 10CP (Achtung! Bafög) aus M.Ed.-Kursen</a:t>
            </a:r>
          </a:p>
          <a:p>
            <a:pPr lvl="1"/>
            <a:r>
              <a:rPr lang="de-DE" sz="2400" dirty="0"/>
              <a:t>Zulassung zum Praxissemester</a:t>
            </a:r>
          </a:p>
          <a:p>
            <a:pPr lvl="1"/>
            <a:endParaRPr lang="de-DE" sz="2400" dirty="0"/>
          </a:p>
          <a:p>
            <a:pPr marL="457200" lvl="1" indent="0">
              <a:buNone/>
            </a:pPr>
            <a:r>
              <a:rPr lang="de-DE" sz="2000" dirty="0"/>
              <a:t>Bei Fragen wenden Sie sich an das Studienzentrum Lehramt </a:t>
            </a:r>
            <a:r>
              <a:rPr lang="de-DE" sz="2000" dirty="0" err="1"/>
              <a:t>stz.lehramt@uni-bremen.de</a:t>
            </a:r>
            <a:endParaRPr lang="de-DE" sz="20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4838639-0185-4102-98E2-5951917BFD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4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59"/>
    </mc:Choice>
    <mc:Fallback xmlns="">
      <p:transition spd="slow" advTm="75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|1.3|1.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0.3|9.2|6.3|12.4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1|9.2|1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0.6|3.9|37.6|7.9"/>
</p:tagLst>
</file>

<file path=ppt/theme/theme1.xml><?xml version="1.0" encoding="utf-8"?>
<a:theme xmlns:a="http://schemas.openxmlformats.org/drawingml/2006/main" name="c_11_beam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c_11_beamer</Template>
  <TotalTime>0</TotalTime>
  <Words>353</Words>
  <Application>Microsoft Macintosh PowerPoint</Application>
  <PresentationFormat>Bildschirmpräsentation (4:3)</PresentationFormat>
  <Paragraphs>50</Paragraphs>
  <Slides>6</Slides>
  <Notes>6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Franklin Gothic Medium</vt:lpstr>
      <vt:lpstr>Times</vt:lpstr>
      <vt:lpstr>c_11_beamer</vt:lpstr>
      <vt:lpstr>Informationen zum Praxissemester 2021 - Bachelor-Studierende -</vt:lpstr>
      <vt:lpstr>Das Wichtigste in kürze Details auf Folgeseiten</vt:lpstr>
      <vt:lpstr>PowerPoint-Präsentation</vt:lpstr>
      <vt:lpstr>Unter bestimmten Voraussetzungen ist eine Anmeldung möglich… </vt:lpstr>
      <vt:lpstr>Unter bestimmten Voraussetzungen ist eine Anmeldung möglich… </vt:lpstr>
      <vt:lpstr>Bewerbung für den Fortgeschrittenen M.Ed. (2. Semester)</vt:lpstr>
    </vt:vector>
  </TitlesOfParts>
  <Company>Uni-Bremen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ZMML</dc:creator>
  <cp:lastModifiedBy>Melanie Kathe</cp:lastModifiedBy>
  <cp:revision>338</cp:revision>
  <cp:lastPrinted>2019-06-20T06:59:40Z</cp:lastPrinted>
  <dcterms:created xsi:type="dcterms:W3CDTF">2013-01-16T11:56:04Z</dcterms:created>
  <dcterms:modified xsi:type="dcterms:W3CDTF">2020-07-17T07:25:48Z</dcterms:modified>
</cp:coreProperties>
</file>